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435" r:id="rId2"/>
    <p:sldId id="507" r:id="rId3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6257" autoAdjust="0"/>
  </p:normalViewPr>
  <p:slideViewPr>
    <p:cSldViewPr>
      <p:cViewPr varScale="1">
        <p:scale>
          <a:sx n="103" d="100"/>
          <a:sy n="103" d="100"/>
        </p:scale>
        <p:origin x="58" y="192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2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2218354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tags" Target="../tags/tag3.xml"/><Relationship Id="rId7" Type="http://schemas.openxmlformats.org/officeDocument/2006/relationships/image" Target="../media/image5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6.xml"/><Relationship Id="rId7" Type="http://schemas.openxmlformats.org/officeDocument/2006/relationships/image" Target="../media/image9.jpeg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image" Target="../media/image8.jpe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9" name="Text Box 3"/>
          <p:cNvSpPr txBox="1">
            <a:spLocks noChangeArrowheads="1"/>
          </p:cNvSpPr>
          <p:nvPr/>
        </p:nvSpPr>
        <p:spPr bwMode="auto">
          <a:xfrm>
            <a:off x="4211960" y="3219356"/>
            <a:ext cx="3766344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肉，象形字。甲骨文字形，像动物肌肉的样子，表示动物肌肉的意思。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小篆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之后，“肉”与“月”字形开始混淆，“肉”在很多字中也写作“月”。</a:t>
            </a:r>
            <a:endParaRPr lang="zh-CN" altLang="en-US" sz="1400" b="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sp>
        <p:nvSpPr>
          <p:cNvPr id="14" name="Text Box 9"/>
          <p:cNvSpPr txBox="1">
            <a:spLocks noChangeArrowheads="1"/>
          </p:cNvSpPr>
          <p:nvPr/>
        </p:nvSpPr>
        <p:spPr bwMode="auto">
          <a:xfrm>
            <a:off x="6156176" y="1424846"/>
            <a:ext cx="27368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None/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肉</a:t>
            </a:r>
          </a:p>
        </p:txBody>
      </p:sp>
      <p:sp>
        <p:nvSpPr>
          <p:cNvPr id="15" name="Text Box 10"/>
          <p:cNvSpPr txBox="1">
            <a:spLocks noChangeArrowheads="1"/>
          </p:cNvSpPr>
          <p:nvPr/>
        </p:nvSpPr>
        <p:spPr bwMode="auto">
          <a:xfrm>
            <a:off x="6643539" y="874206"/>
            <a:ext cx="176212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zh-CN" sz="4400" b="1" dirty="0" err="1">
                <a:solidFill>
                  <a:srgbClr val="FF0000"/>
                </a:solidFill>
                <a:latin typeface="宋体" pitchFamily="2" charset="-122"/>
              </a:rPr>
              <a:t>ròu</a:t>
            </a:r>
            <a:endParaRPr lang="en-US" altLang="zh-CN" sz="4400" b="1" dirty="0">
              <a:solidFill>
                <a:srgbClr val="FF0000"/>
              </a:solidFill>
              <a:latin typeface="宋体" pitchFamily="2" charset="-122"/>
            </a:endParaRPr>
          </a:p>
        </p:txBody>
      </p:sp>
      <p:pic>
        <p:nvPicPr>
          <p:cNvPr id="8207" name="Picture 15" descr="F:\10校本课程_汉字奥秘\20120317汉字奥秘_特色课程\汉字奥秘\03二上\10形同义异的“月”\卖猪肉0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51720" y="3026429"/>
            <a:ext cx="1872084" cy="157792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grpSp>
        <p:nvGrpSpPr>
          <p:cNvPr id="2" name="组合 3"/>
          <p:cNvGrpSpPr>
            <a:grpSpLocks/>
          </p:cNvGrpSpPr>
          <p:nvPr/>
        </p:nvGrpSpPr>
        <p:grpSpPr bwMode="auto">
          <a:xfrm>
            <a:off x="2243000" y="1607344"/>
            <a:ext cx="1008062" cy="1212394"/>
            <a:chOff x="4067175" y="1268880"/>
            <a:chExt cx="1008063" cy="1616023"/>
          </a:xfrm>
        </p:grpSpPr>
        <p:sp>
          <p:nvSpPr>
            <p:cNvPr id="5139" name="Text Box 9"/>
            <p:cNvSpPr txBox="1">
              <a:spLocks noChangeArrowheads="1"/>
            </p:cNvSpPr>
            <p:nvPr/>
          </p:nvSpPr>
          <p:spPr bwMode="auto">
            <a:xfrm>
              <a:off x="4067175" y="2433638"/>
              <a:ext cx="1008063" cy="4512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  <p:pic>
          <p:nvPicPr>
            <p:cNvPr id="5140" name="图片 16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66083" y="1268880"/>
              <a:ext cx="410247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" name="组合 4"/>
          <p:cNvGrpSpPr>
            <a:grpSpLocks/>
          </p:cNvGrpSpPr>
          <p:nvPr/>
        </p:nvGrpSpPr>
        <p:grpSpPr bwMode="auto">
          <a:xfrm>
            <a:off x="3379902" y="1660926"/>
            <a:ext cx="1008062" cy="1158812"/>
            <a:chOff x="5580063" y="1268880"/>
            <a:chExt cx="1008062" cy="1544578"/>
          </a:xfrm>
        </p:grpSpPr>
        <p:sp>
          <p:nvSpPr>
            <p:cNvPr id="5137" name="Text Box 12"/>
            <p:cNvSpPr txBox="1">
              <a:spLocks noChangeArrowheads="1"/>
            </p:cNvSpPr>
            <p:nvPr/>
          </p:nvSpPr>
          <p:spPr bwMode="auto">
            <a:xfrm>
              <a:off x="5580063" y="2362200"/>
              <a:ext cx="1008062" cy="4512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 dirty="0">
                  <a:ea typeface="黑体" pitchFamily="49" charset="-122"/>
                </a:rPr>
                <a:t>小篆</a:t>
              </a:r>
            </a:p>
          </p:txBody>
        </p:sp>
        <p:pic>
          <p:nvPicPr>
            <p:cNvPr id="5138" name="图片 17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81656" y="1268880"/>
              <a:ext cx="604876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130" name="Rectangle 17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grpSp>
        <p:nvGrpSpPr>
          <p:cNvPr id="4" name="组合 21"/>
          <p:cNvGrpSpPr>
            <a:grpSpLocks/>
          </p:cNvGrpSpPr>
          <p:nvPr/>
        </p:nvGrpSpPr>
        <p:grpSpPr bwMode="auto">
          <a:xfrm>
            <a:off x="4516804" y="1887225"/>
            <a:ext cx="1006475" cy="932513"/>
            <a:chOff x="4393109" y="851612"/>
            <a:chExt cx="1006475" cy="1242553"/>
          </a:xfrm>
        </p:grpSpPr>
        <p:pic>
          <p:nvPicPr>
            <p:cNvPr id="5135" name="图片 7191" descr="肉_隶书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09288" y="851612"/>
              <a:ext cx="974117" cy="72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36" name="Text Box 16"/>
            <p:cNvSpPr txBox="1">
              <a:spLocks noChangeArrowheads="1"/>
            </p:cNvSpPr>
            <p:nvPr/>
          </p:nvSpPr>
          <p:spPr bwMode="auto">
            <a:xfrm>
              <a:off x="4393109" y="1643049"/>
              <a:ext cx="1006475" cy="4511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</p:grpSp>
      <p:grpSp>
        <p:nvGrpSpPr>
          <p:cNvPr id="5" name="组合 22"/>
          <p:cNvGrpSpPr>
            <a:grpSpLocks/>
          </p:cNvGrpSpPr>
          <p:nvPr/>
        </p:nvGrpSpPr>
        <p:grpSpPr bwMode="auto">
          <a:xfrm>
            <a:off x="5652120" y="1623932"/>
            <a:ext cx="1006475" cy="1195806"/>
            <a:chOff x="5713651" y="500042"/>
            <a:chExt cx="1006475" cy="1594416"/>
          </a:xfrm>
        </p:grpSpPr>
        <p:pic>
          <p:nvPicPr>
            <p:cNvPr id="5133" name="图片 7192" descr="肉_楷书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18994" y="500042"/>
              <a:ext cx="795789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34" name="Text Box 16"/>
            <p:cNvSpPr txBox="1">
              <a:spLocks noChangeArrowheads="1"/>
            </p:cNvSpPr>
            <p:nvPr/>
          </p:nvSpPr>
          <p:spPr bwMode="auto">
            <a:xfrm>
              <a:off x="5713651" y="1643050"/>
              <a:ext cx="1006475" cy="4514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楷书</a:t>
              </a:r>
            </a:p>
          </p:txBody>
        </p:sp>
      </p:grpSp>
      <p:sp>
        <p:nvSpPr>
          <p:cNvPr id="26" name="Text Box 16"/>
          <p:cNvSpPr txBox="1">
            <a:spLocks noChangeArrowheads="1"/>
          </p:cNvSpPr>
          <p:nvPr/>
        </p:nvSpPr>
        <p:spPr bwMode="auto">
          <a:xfrm>
            <a:off x="1651248" y="715566"/>
            <a:ext cx="40728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与肌肉有关的</a:t>
            </a:r>
            <a:r>
              <a:rPr lang="zh-CN" altLang="en-US" sz="24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“月（肉）”</a:t>
            </a:r>
            <a:endParaRPr lang="zh-CN" altLang="en-US" sz="2400" b="1" dirty="0">
              <a:solidFill>
                <a:srgbClr val="0000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27" name="直接连接符 26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30">
            <a:extLst>
              <a:ext uri="{FF2B5EF4-FFF2-40B4-BE49-F238E27FC236}">
                <a16:creationId xmlns:a16="http://schemas.microsoft.com/office/drawing/2014/main" id="{E66198EB-62AB-44A6-90D1-CE8F6341C664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5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99A1077E-BEE1-47D5-9869-AEFC96D291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文本框 14">
            <a:extLst>
              <a:ext uri="{FF2B5EF4-FFF2-40B4-BE49-F238E27FC236}">
                <a16:creationId xmlns:a16="http://schemas.microsoft.com/office/drawing/2014/main" id="{E9006340-FE0F-48E0-A17E-DF9191C41252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97621809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2000"/>
                                        <p:tgtEl>
                                          <p:spTgt spid="8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0"/>
                                        <p:tgtEl>
                                          <p:spTgt spid="65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39" grpId="0" autoUpdateAnimBg="0"/>
      <p:bldP spid="14" grpId="0" autoUpdateAnimBg="0"/>
      <p:bldP spid="15" grpId="0" autoUpdateAnimBg="0"/>
      <p:bldP spid="26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4" name="直接连接符 23"/>
          <p:cNvCxnSpPr/>
          <p:nvPr>
            <p:custDataLst>
              <p:tags r:id="rId1"/>
            </p:custDataLst>
          </p:nvPr>
        </p:nvCxnSpPr>
        <p:spPr>
          <a:xfrm>
            <a:off x="2267744" y="534040"/>
            <a:ext cx="6768752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30"/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8" name="Picture 2" descr="C:\Users\Lenovo\Desktop\河南师范大学附属小学校徽00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文本框 14"/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  <p:sp>
        <p:nvSpPr>
          <p:cNvPr id="32" name="Text Box 6">
            <a:extLst>
              <a:ext uri="{FF2B5EF4-FFF2-40B4-BE49-F238E27FC236}">
                <a16:creationId xmlns:a16="http://schemas.microsoft.com/office/drawing/2014/main" id="{CBE5DECE-82D9-4DD7-9199-F088B09A94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20072" y="3480558"/>
            <a:ext cx="4315193" cy="132343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  <a:defRPr/>
            </a:pPr>
            <a:r>
              <a:rPr lang="zh-CN" altLang="en-US" sz="8000" dirty="0">
                <a:solidFill>
                  <a:srgbClr val="FF0000"/>
                </a:solidFill>
                <a:latin typeface="宋体" panose="02010600030101010101" pitchFamily="2" charset="-122"/>
              </a:rPr>
              <a:t>月</a:t>
            </a:r>
            <a:r>
              <a:rPr lang="en-US" altLang="zh-CN" sz="8000" dirty="0">
                <a:solidFill>
                  <a:srgbClr val="FF0000"/>
                </a:solidFill>
                <a:latin typeface="宋体" panose="02010600030101010101" pitchFamily="2" charset="-122"/>
              </a:rPr>
              <a:t>(</a:t>
            </a:r>
            <a:r>
              <a:rPr lang="zh-CN" altLang="en-US" sz="8000" dirty="0">
                <a:solidFill>
                  <a:srgbClr val="FF0000"/>
                </a:solidFill>
                <a:latin typeface="宋体" panose="02010600030101010101" pitchFamily="2" charset="-122"/>
              </a:rPr>
              <a:t>肉</a:t>
            </a:r>
            <a:r>
              <a:rPr lang="en-US" altLang="zh-CN" sz="8000" dirty="0">
                <a:solidFill>
                  <a:srgbClr val="FF0000"/>
                </a:solidFill>
                <a:latin typeface="宋体" panose="02010600030101010101" pitchFamily="2" charset="-122"/>
              </a:rPr>
              <a:t>)</a:t>
            </a:r>
            <a:endParaRPr lang="zh-CN" altLang="en-US" sz="8000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33" name="Text Box 8">
            <a:extLst>
              <a:ext uri="{FF2B5EF4-FFF2-40B4-BE49-F238E27FC236}">
                <a16:creationId xmlns:a16="http://schemas.microsoft.com/office/drawing/2014/main" id="{55DF719B-177B-4F26-A7C3-B70DC37C4C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70174" y="1541744"/>
            <a:ext cx="4321175" cy="375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1.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 “月（肉）”作“形旁”的形声字</a:t>
            </a:r>
          </a:p>
        </p:txBody>
      </p:sp>
      <p:sp>
        <p:nvSpPr>
          <p:cNvPr id="34" name="Text Box 9">
            <a:extLst>
              <a:ext uri="{FF2B5EF4-FFF2-40B4-BE49-F238E27FC236}">
                <a16:creationId xmlns:a16="http://schemas.microsoft.com/office/drawing/2014/main" id="{74F73510-4AA2-4A43-BF78-62B0578464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6868" y="2112584"/>
            <a:ext cx="4196992" cy="377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肝、胆、肠、胃、脸、腿、肥、胖、胀</a:t>
            </a: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…… </a:t>
            </a:r>
          </a:p>
        </p:txBody>
      </p:sp>
      <p:sp>
        <p:nvSpPr>
          <p:cNvPr id="35" name="Text Box 10">
            <a:extLst>
              <a:ext uri="{FF2B5EF4-FFF2-40B4-BE49-F238E27FC236}">
                <a16:creationId xmlns:a16="http://schemas.microsoft.com/office/drawing/2014/main" id="{AB84FC2F-D40D-4CB6-982C-60FEBE43DF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6868" y="3291830"/>
            <a:ext cx="3570089" cy="375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玥、钥</a:t>
            </a:r>
            <a:r>
              <a:rPr lang="en-US" altLang="zh-CN" sz="1400" b="0">
                <a:solidFill>
                  <a:srgbClr val="0000FF"/>
                </a:solidFill>
                <a:latin typeface="+mn-ea"/>
                <a:ea typeface="+mn-ea"/>
              </a:rPr>
              <a:t>……</a:t>
            </a:r>
            <a:endParaRPr lang="en-US" altLang="zh-CN" sz="1400" b="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sp>
        <p:nvSpPr>
          <p:cNvPr id="36" name="Text Box 11">
            <a:extLst>
              <a:ext uri="{FF2B5EF4-FFF2-40B4-BE49-F238E27FC236}">
                <a16:creationId xmlns:a16="http://schemas.microsoft.com/office/drawing/2014/main" id="{AE9FA8A6-3445-45CB-A74C-9569405A0E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70174" y="2708468"/>
            <a:ext cx="4176713" cy="377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2.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“月（肉）”作“声旁”的形声字</a:t>
            </a:r>
          </a:p>
        </p:txBody>
      </p:sp>
      <p:sp>
        <p:nvSpPr>
          <p:cNvPr id="37" name="Text Box 8">
            <a:extLst>
              <a:ext uri="{FF2B5EF4-FFF2-40B4-BE49-F238E27FC236}">
                <a16:creationId xmlns:a16="http://schemas.microsoft.com/office/drawing/2014/main" id="{85B3885B-121E-4020-A120-3FD807BA8A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9712" y="949817"/>
            <a:ext cx="432117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zh-CN" altLang="en-US" sz="1400" dirty="0">
                <a:solidFill>
                  <a:srgbClr val="0000FF"/>
                </a:solidFill>
                <a:latin typeface="+mn-ea"/>
                <a:ea typeface="+mn-ea"/>
              </a:rPr>
              <a:t> </a:t>
            </a:r>
            <a:r>
              <a:rPr lang="zh-CN" altLang="en-US" sz="1600" dirty="0">
                <a:solidFill>
                  <a:srgbClr val="0000FF"/>
                </a:solidFill>
                <a:latin typeface="+mn-ea"/>
                <a:ea typeface="+mn-ea"/>
              </a:rPr>
              <a:t>“月（肉）”作偏旁组成的形声字</a:t>
            </a:r>
          </a:p>
        </p:txBody>
      </p:sp>
      <p:pic>
        <p:nvPicPr>
          <p:cNvPr id="13" name="图片 12">
            <a:extLst>
              <a:ext uri="{FF2B5EF4-FFF2-40B4-BE49-F238E27FC236}">
                <a16:creationId xmlns:a16="http://schemas.microsoft.com/office/drawing/2014/main" id="{1E025FB7-143C-4BA9-921A-74160C6E4332}"/>
              </a:ext>
            </a:extLst>
          </p:cNvPr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646886" y="1937613"/>
            <a:ext cx="2029569" cy="16140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71935143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4" grpId="0"/>
      <p:bldP spid="35" grpId="0"/>
      <p:bldP spid="36" grpId="0"/>
      <p:bldP spid="3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7171</TotalTime>
  <Words>148</Words>
  <Application>Microsoft Office PowerPoint</Application>
  <PresentationFormat>全屏显示(16:9)</PresentationFormat>
  <Paragraphs>21</Paragraphs>
  <Slides>2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9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1416</cp:revision>
  <dcterms:created xsi:type="dcterms:W3CDTF">2011-03-21T09:38:00Z</dcterms:created>
  <dcterms:modified xsi:type="dcterms:W3CDTF">2026-07-10T23:19:04Z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