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38" r:id="rId2"/>
    <p:sldId id="50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58" d="100"/>
          <a:sy n="58" d="100"/>
        </p:scale>
        <p:origin x="77" y="66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9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 Box 13"/>
          <p:cNvSpPr txBox="1">
            <a:spLocks noChangeArrowheads="1"/>
          </p:cNvSpPr>
          <p:nvPr/>
        </p:nvSpPr>
        <p:spPr bwMode="auto">
          <a:xfrm>
            <a:off x="1691779" y="1635646"/>
            <a:ext cx="16573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charset="-122"/>
              </a:rPr>
              <a:t>mù</a:t>
            </a:r>
            <a:endParaRPr lang="en-US" altLang="zh-CN" sz="4400" dirty="0">
              <a:solidFill>
                <a:srgbClr val="FF0000"/>
              </a:solidFill>
              <a:latin typeface="宋体" charset="-122"/>
            </a:endParaRPr>
          </a:p>
        </p:txBody>
      </p:sp>
      <p:pic>
        <p:nvPicPr>
          <p:cNvPr id="6148" name="Picture 10" descr="F:\10校本课程_汉字奥秘\20120317汉字奥秘_特色课程\汉字奥秘\08第八讲：指事字  _本未刃\大树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672" y="2398785"/>
            <a:ext cx="1656184" cy="2311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3383315" y="2859782"/>
            <a:ext cx="327950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木</a:t>
            </a:r>
            <a:r>
              <a:rPr lang="zh-CN" altLang="en-US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象形字。甲骨文字形，像一棵树的形状，上有枝，下有根，中间是树干。木，本义指“树”，是木本植物的通称。</a:t>
            </a:r>
          </a:p>
        </p:txBody>
      </p:sp>
      <p:grpSp>
        <p:nvGrpSpPr>
          <p:cNvPr id="6151" name="组合 8"/>
          <p:cNvGrpSpPr>
            <a:grpSpLocks/>
          </p:cNvGrpSpPr>
          <p:nvPr/>
        </p:nvGrpSpPr>
        <p:grpSpPr bwMode="auto">
          <a:xfrm>
            <a:off x="3006875" y="1347614"/>
            <a:ext cx="1006475" cy="1439984"/>
            <a:chOff x="3563938" y="88730"/>
            <a:chExt cx="1006475" cy="1919311"/>
          </a:xfrm>
        </p:grpSpPr>
        <p:sp>
          <p:nvSpPr>
            <p:cNvPr id="6163" name="Text Box 14"/>
            <p:cNvSpPr txBox="1">
              <a:spLocks noChangeArrowheads="1"/>
            </p:cNvSpPr>
            <p:nvPr/>
          </p:nvSpPr>
          <p:spPr bwMode="auto">
            <a:xfrm>
              <a:off x="3563938" y="1556793"/>
              <a:ext cx="1006475" cy="45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6164" name="图片 39953" descr="说明: H:\《汉字的奥秘》电子教材\01汉字的奥秘（一年级上册）\08第八讲：指事及指事字_本未刃元寸\木_甲骨文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5182" y="88730"/>
              <a:ext cx="643987" cy="143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2" name="组合 9"/>
          <p:cNvGrpSpPr>
            <a:grpSpLocks/>
          </p:cNvGrpSpPr>
          <p:nvPr/>
        </p:nvGrpSpPr>
        <p:grpSpPr bwMode="auto">
          <a:xfrm>
            <a:off x="4018796" y="1347614"/>
            <a:ext cx="1006475" cy="1439984"/>
            <a:chOff x="4748897" y="88730"/>
            <a:chExt cx="1006475" cy="1919311"/>
          </a:xfrm>
        </p:grpSpPr>
        <p:sp>
          <p:nvSpPr>
            <p:cNvPr id="6161" name="Text Box 15"/>
            <p:cNvSpPr txBox="1">
              <a:spLocks noChangeArrowheads="1"/>
            </p:cNvSpPr>
            <p:nvPr/>
          </p:nvSpPr>
          <p:spPr bwMode="auto">
            <a:xfrm>
              <a:off x="4748897" y="1556793"/>
              <a:ext cx="1006475" cy="45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6162" name="图片 39952" descr="说明: H:\《汉字的奥秘》电子教材\01汉字的奥秘（一年级上册）\08第八讲：指事及指事字_本未刃元寸\木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7555" y="88730"/>
              <a:ext cx="909158" cy="143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3" name="组合 10"/>
          <p:cNvGrpSpPr>
            <a:grpSpLocks/>
          </p:cNvGrpSpPr>
          <p:nvPr/>
        </p:nvGrpSpPr>
        <p:grpSpPr bwMode="auto">
          <a:xfrm>
            <a:off x="4965850" y="1347614"/>
            <a:ext cx="1006475" cy="1439984"/>
            <a:chOff x="5868988" y="88730"/>
            <a:chExt cx="1006475" cy="1919311"/>
          </a:xfrm>
        </p:grpSpPr>
        <p:sp>
          <p:nvSpPr>
            <p:cNvPr id="6159" name="Text Box 16"/>
            <p:cNvSpPr txBox="1">
              <a:spLocks noChangeArrowheads="1"/>
            </p:cNvSpPr>
            <p:nvPr/>
          </p:nvSpPr>
          <p:spPr bwMode="auto">
            <a:xfrm>
              <a:off x="5868988" y="1556793"/>
              <a:ext cx="1006475" cy="45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6160" name="图片 39951" descr="说明: H:\《汉字的奥秘》电子教材\01汉字的奥秘（一年级上册）\08第八讲：指事及指事字_本未刃元寸\木_篆书 拷贝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3409" y="88730"/>
              <a:ext cx="757632" cy="143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4" name="组合 11"/>
          <p:cNvGrpSpPr>
            <a:grpSpLocks/>
          </p:cNvGrpSpPr>
          <p:nvPr/>
        </p:nvGrpSpPr>
        <p:grpSpPr bwMode="auto">
          <a:xfrm>
            <a:off x="5945336" y="1491630"/>
            <a:ext cx="1434977" cy="1296144"/>
            <a:chOff x="6724365" y="279559"/>
            <a:chExt cx="1434108" cy="1728796"/>
          </a:xfrm>
        </p:grpSpPr>
        <p:sp>
          <p:nvSpPr>
            <p:cNvPr id="6157" name="Text Box 16"/>
            <p:cNvSpPr txBox="1">
              <a:spLocks noChangeArrowheads="1"/>
            </p:cNvSpPr>
            <p:nvPr/>
          </p:nvSpPr>
          <p:spPr bwMode="auto">
            <a:xfrm>
              <a:off x="6938181" y="1556792"/>
              <a:ext cx="1006475" cy="451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6158" name="图片 5150" descr="说明: G:\00各种申报材料\2020\20200611《汉字奥秘》\02插图资料\隶书楷书1\木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4365" y="279559"/>
              <a:ext cx="1434108" cy="1008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5" name="Rectangle 21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35" name="Text Box 12"/>
          <p:cNvSpPr txBox="1">
            <a:spLocks noChangeArrowheads="1"/>
          </p:cNvSpPr>
          <p:nvPr/>
        </p:nvSpPr>
        <p:spPr bwMode="auto">
          <a:xfrm>
            <a:off x="1403648" y="2246958"/>
            <a:ext cx="22336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木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E8CC72A1-653D-4CDF-B4F2-AD608A6AFF90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BB7E66A0-5DF3-4FA5-8065-57A3258DB453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30">
            <a:extLst>
              <a:ext uri="{FF2B5EF4-FFF2-40B4-BE49-F238E27FC236}">
                <a16:creationId xmlns:a16="http://schemas.microsoft.com/office/drawing/2014/main" id="{A4F5D79C-10B8-407F-9B46-24D6569775D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D39DBFB5-0D99-425B-8838-2CFCD7115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>
            <a:extLst>
              <a:ext uri="{FF2B5EF4-FFF2-40B4-BE49-F238E27FC236}">
                <a16:creationId xmlns:a16="http://schemas.microsoft.com/office/drawing/2014/main" id="{78BB5043-D84A-42CD-B2C1-FA9E7914D54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9336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utoUpdateAnimBg="0"/>
      <p:bldP spid="39" grpId="0" autoUpdateAnimBg="0"/>
      <p:bldP spid="35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216" y="773999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木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“木”作“形旁”的形声字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松、柏、梅、桂、枫、材、板、柱、梯、楼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沐。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“木”作“声旁”的形声字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“木”作偏旁组成的形声字</a:t>
            </a:r>
          </a:p>
        </p:txBody>
      </p:sp>
      <p:pic>
        <p:nvPicPr>
          <p:cNvPr id="14" name="Picture 3" descr="I:\《汉字奥秘》电子教材\《汉字奥秘》（一年级）202005\《汉字奥秘》（一年级 上）\01-01-08 会意及同体会意字\资料\图片\树木031.jpg">
            <a:extLst>
              <a:ext uri="{FF2B5EF4-FFF2-40B4-BE49-F238E27FC236}">
                <a16:creationId xmlns:a16="http://schemas.microsoft.com/office/drawing/2014/main" id="{735FC96B-F4ED-4594-895E-F2BF4E2B2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278" y="2641934"/>
            <a:ext cx="1776956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7163</TotalTime>
  <Words>119</Words>
  <Application>Microsoft Office PowerPoint</Application>
  <PresentationFormat>全屏显示(16:9)</PresentationFormat>
  <Paragraphs>20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1413</cp:revision>
  <dcterms:created xsi:type="dcterms:W3CDTF">2011-03-21T09:38:00Z</dcterms:created>
  <dcterms:modified xsi:type="dcterms:W3CDTF">2026-07-10T23:05:17Z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