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316" r:id="rId2"/>
    <p:sldId id="507" r:id="rId3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6257" autoAdjust="0"/>
  </p:normalViewPr>
  <p:slideViewPr>
    <p:cSldViewPr>
      <p:cViewPr varScale="1">
        <p:scale>
          <a:sx n="58" d="100"/>
          <a:sy n="58" d="100"/>
        </p:scale>
        <p:origin x="58" y="662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2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2218354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tags" Target="../tags/tag3.xml"/><Relationship Id="rId7" Type="http://schemas.openxmlformats.org/officeDocument/2006/relationships/image" Target="../media/image5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6.xml"/><Relationship Id="rId7" Type="http://schemas.openxmlformats.org/officeDocument/2006/relationships/image" Target="../media/image9.gif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image" Target="../media/image8.jpe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5" name="Text Box 17"/>
          <p:cNvSpPr txBox="1">
            <a:spLocks noChangeArrowheads="1"/>
          </p:cNvSpPr>
          <p:nvPr/>
        </p:nvSpPr>
        <p:spPr bwMode="auto">
          <a:xfrm>
            <a:off x="971178" y="3009022"/>
            <a:ext cx="29527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None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目</a:t>
            </a:r>
          </a:p>
        </p:txBody>
      </p:sp>
      <p:sp>
        <p:nvSpPr>
          <p:cNvPr id="2066" name="Text Box 18"/>
          <p:cNvSpPr txBox="1">
            <a:spLocks noChangeArrowheads="1"/>
          </p:cNvSpPr>
          <p:nvPr/>
        </p:nvSpPr>
        <p:spPr bwMode="auto">
          <a:xfrm>
            <a:off x="1834779" y="2427734"/>
            <a:ext cx="115252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zh-CN" sz="4400" b="1" dirty="0">
                <a:solidFill>
                  <a:srgbClr val="FF0000"/>
                </a:solidFill>
                <a:latin typeface="宋体" pitchFamily="2" charset="-122"/>
              </a:rPr>
              <a:t>m</a:t>
            </a:r>
            <a:r>
              <a:rPr lang="zh-CN" altLang="zh-CN" sz="4400" b="1" dirty="0">
                <a:solidFill>
                  <a:srgbClr val="FF0000"/>
                </a:solidFill>
                <a:latin typeface="宋体" pitchFamily="2" charset="-122"/>
              </a:rPr>
              <a:t>ù</a:t>
            </a:r>
            <a:endParaRPr lang="en-US" altLang="zh-CN" sz="4400" b="1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2070" name="Text Box 22"/>
          <p:cNvSpPr txBox="1">
            <a:spLocks noChangeArrowheads="1"/>
          </p:cNvSpPr>
          <p:nvPr/>
        </p:nvSpPr>
        <p:spPr bwMode="auto">
          <a:xfrm>
            <a:off x="3131840" y="2902744"/>
            <a:ext cx="5182741" cy="1061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目，象形字。甲骨文字形，像眼睛形，外边轮廓像眼眶，里面像眼球儿；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小篆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字形，眼球儿简化为两条横线。表示眼睛的意思。先秦时期多用“目”，两汉以后用“眼”逐渐多起来。</a:t>
            </a:r>
            <a:endParaRPr lang="en-US" altLang="zh-CN" sz="1400" b="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sp>
        <p:nvSpPr>
          <p:cNvPr id="16" name="Text Box 22"/>
          <p:cNvSpPr txBox="1">
            <a:spLocks noChangeArrowheads="1"/>
          </p:cNvSpPr>
          <p:nvPr/>
        </p:nvSpPr>
        <p:spPr bwMode="auto">
          <a:xfrm>
            <a:off x="3131840" y="4011910"/>
            <a:ext cx="5326757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“目”作偏旁的汉字，字义大都与眼睛有关，如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“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看、眉、相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”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等。</a:t>
            </a:r>
            <a:endParaRPr lang="en-US" altLang="zh-CN" sz="1400" b="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pic>
        <p:nvPicPr>
          <p:cNvPr id="3079" name="图片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4272" y="1532730"/>
            <a:ext cx="1301651" cy="90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080" name="组合 1"/>
          <p:cNvGrpSpPr>
            <a:grpSpLocks/>
          </p:cNvGrpSpPr>
          <p:nvPr/>
        </p:nvGrpSpPr>
        <p:grpSpPr bwMode="auto">
          <a:xfrm>
            <a:off x="3422600" y="1424384"/>
            <a:ext cx="1519237" cy="1223010"/>
            <a:chOff x="4068763" y="2211388"/>
            <a:chExt cx="1519237" cy="1630679"/>
          </a:xfrm>
        </p:grpSpPr>
        <p:sp>
          <p:nvSpPr>
            <p:cNvPr id="3092" name="Text Box 38"/>
            <p:cNvSpPr txBox="1">
              <a:spLocks noChangeArrowheads="1"/>
            </p:cNvSpPr>
            <p:nvPr/>
          </p:nvSpPr>
          <p:spPr bwMode="auto">
            <a:xfrm>
              <a:off x="4324350" y="3349625"/>
              <a:ext cx="1008063" cy="492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800" b="1">
                  <a:ea typeface="黑体" pitchFamily="49" charset="-122"/>
                </a:rPr>
                <a:t>甲骨文</a:t>
              </a:r>
            </a:p>
          </p:txBody>
        </p:sp>
        <p:pic>
          <p:nvPicPr>
            <p:cNvPr id="3093" name="图片 2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68763" y="2211388"/>
              <a:ext cx="1519237" cy="1079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081" name="组合 2"/>
          <p:cNvGrpSpPr>
            <a:grpSpLocks/>
          </p:cNvGrpSpPr>
          <p:nvPr/>
        </p:nvGrpSpPr>
        <p:grpSpPr bwMode="auto">
          <a:xfrm>
            <a:off x="4956124" y="1582737"/>
            <a:ext cx="1173162" cy="1064805"/>
            <a:chOff x="5561013" y="2421831"/>
            <a:chExt cx="1173162" cy="1420501"/>
          </a:xfrm>
        </p:grpSpPr>
        <p:sp>
          <p:nvSpPr>
            <p:cNvPr id="3090" name="Text Box 35"/>
            <p:cNvSpPr txBox="1">
              <a:spLocks noChangeArrowheads="1"/>
            </p:cNvSpPr>
            <p:nvPr/>
          </p:nvSpPr>
          <p:spPr bwMode="auto">
            <a:xfrm>
              <a:off x="5644357" y="3349625"/>
              <a:ext cx="1006475" cy="4927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800" b="1">
                  <a:ea typeface="黑体" pitchFamily="49" charset="-122"/>
                </a:rPr>
                <a:t>金文</a:t>
              </a:r>
            </a:p>
          </p:txBody>
        </p:sp>
        <p:pic>
          <p:nvPicPr>
            <p:cNvPr id="3091" name="图片 4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61013" y="2421831"/>
              <a:ext cx="1173162" cy="7191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082" name="组合 3"/>
          <p:cNvGrpSpPr>
            <a:grpSpLocks/>
          </p:cNvGrpSpPr>
          <p:nvPr/>
        </p:nvGrpSpPr>
        <p:grpSpPr bwMode="auto">
          <a:xfrm>
            <a:off x="6143574" y="1419622"/>
            <a:ext cx="1008062" cy="1227691"/>
            <a:chOff x="6731000" y="2205484"/>
            <a:chExt cx="1008063" cy="1636438"/>
          </a:xfrm>
        </p:grpSpPr>
        <p:sp>
          <p:nvSpPr>
            <p:cNvPr id="3088" name="Text Box 6"/>
            <p:cNvSpPr txBox="1">
              <a:spLocks noChangeArrowheads="1"/>
            </p:cNvSpPr>
            <p:nvPr/>
          </p:nvSpPr>
          <p:spPr bwMode="auto">
            <a:xfrm>
              <a:off x="6731000" y="3349625"/>
              <a:ext cx="1008063" cy="4922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800" b="1" dirty="0">
                  <a:ea typeface="黑体" pitchFamily="49" charset="-122"/>
                </a:rPr>
                <a:t>小篆</a:t>
              </a:r>
            </a:p>
          </p:txBody>
        </p:sp>
        <p:pic>
          <p:nvPicPr>
            <p:cNvPr id="3089" name="图片 6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58000" y="2205484"/>
              <a:ext cx="754063" cy="1079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084" name="Rectangle 19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grpSp>
        <p:nvGrpSpPr>
          <p:cNvPr id="4" name="组合 3"/>
          <p:cNvGrpSpPr>
            <a:grpSpLocks/>
          </p:cNvGrpSpPr>
          <p:nvPr/>
        </p:nvGrpSpPr>
        <p:grpSpPr bwMode="auto">
          <a:xfrm>
            <a:off x="7165925" y="1547019"/>
            <a:ext cx="1006475" cy="1092273"/>
            <a:chOff x="7958013" y="2375322"/>
            <a:chExt cx="1006475" cy="1456658"/>
          </a:xfrm>
        </p:grpSpPr>
        <p:pic>
          <p:nvPicPr>
            <p:cNvPr id="3086" name="图片 2089" descr="目_隶书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69486" y="2375322"/>
              <a:ext cx="783529" cy="72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87" name="Text Box 16"/>
            <p:cNvSpPr txBox="1">
              <a:spLocks noChangeArrowheads="1"/>
            </p:cNvSpPr>
            <p:nvPr/>
          </p:nvSpPr>
          <p:spPr bwMode="auto">
            <a:xfrm>
              <a:off x="7958013" y="3380483"/>
              <a:ext cx="1006475" cy="4514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</p:grpSp>
      <p:cxnSp>
        <p:nvCxnSpPr>
          <p:cNvPr id="22" name="直接连接符 21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 Box 16"/>
          <p:cNvSpPr txBox="1">
            <a:spLocks noChangeArrowheads="1"/>
          </p:cNvSpPr>
          <p:nvPr/>
        </p:nvSpPr>
        <p:spPr bwMode="auto">
          <a:xfrm>
            <a:off x="1861743" y="669399"/>
            <a:ext cx="3384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心灵的窗户：眼睛</a:t>
            </a:r>
          </a:p>
        </p:txBody>
      </p:sp>
      <p:sp>
        <p:nvSpPr>
          <p:cNvPr id="27" name="文本框 30">
            <a:extLst>
              <a:ext uri="{FF2B5EF4-FFF2-40B4-BE49-F238E27FC236}">
                <a16:creationId xmlns:a16="http://schemas.microsoft.com/office/drawing/2014/main" id="{872FEAD6-502E-42E5-92CE-F4EB478C3D98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8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26947BA6-20D4-464C-9B8F-4C033FE24F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文本框 14">
            <a:extLst>
              <a:ext uri="{FF2B5EF4-FFF2-40B4-BE49-F238E27FC236}">
                <a16:creationId xmlns:a16="http://schemas.microsoft.com/office/drawing/2014/main" id="{129AD408-DC1F-433C-9093-11833CE7A694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1910639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3000"/>
                                        <p:tgtEl>
                                          <p:spTgt spid="20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5" grpId="0" autoUpdateAnimBg="0"/>
      <p:bldP spid="2066" grpId="0" autoUpdateAnimBg="0"/>
      <p:bldP spid="2070" grpId="0" autoUpdateAnimBg="0"/>
      <p:bldP spid="16" grpId="0" autoUpdateAnimBg="0"/>
      <p:bldP spid="26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4" name="直接连接符 23"/>
          <p:cNvCxnSpPr/>
          <p:nvPr>
            <p:custDataLst>
              <p:tags r:id="rId1"/>
            </p:custDataLst>
          </p:nvPr>
        </p:nvCxnSpPr>
        <p:spPr>
          <a:xfrm>
            <a:off x="2267744" y="534040"/>
            <a:ext cx="6768752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30"/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8" name="Picture 2" descr="C:\Users\Lenovo\Desktop\河南师范大学附属小学校徽0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文本框 14"/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  <p:sp>
        <p:nvSpPr>
          <p:cNvPr id="32" name="Text Box 6">
            <a:extLst>
              <a:ext uri="{FF2B5EF4-FFF2-40B4-BE49-F238E27FC236}">
                <a16:creationId xmlns:a16="http://schemas.microsoft.com/office/drawing/2014/main" id="{CBE5DECE-82D9-4DD7-9199-F088B09A94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16216" y="773999"/>
            <a:ext cx="2231920" cy="193899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  <a:defRPr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目</a:t>
            </a:r>
          </a:p>
        </p:txBody>
      </p:sp>
      <p:sp>
        <p:nvSpPr>
          <p:cNvPr id="33" name="Text Box 8">
            <a:extLst>
              <a:ext uri="{FF2B5EF4-FFF2-40B4-BE49-F238E27FC236}">
                <a16:creationId xmlns:a16="http://schemas.microsoft.com/office/drawing/2014/main" id="{55DF719B-177B-4F26-A7C3-B70DC37C4C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0174" y="1541744"/>
            <a:ext cx="4321175" cy="375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1.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 “目”作“形旁”的形声字</a:t>
            </a:r>
          </a:p>
        </p:txBody>
      </p:sp>
      <p:sp>
        <p:nvSpPr>
          <p:cNvPr id="34" name="Text Box 9">
            <a:extLst>
              <a:ext uri="{FF2B5EF4-FFF2-40B4-BE49-F238E27FC236}">
                <a16:creationId xmlns:a16="http://schemas.microsoft.com/office/drawing/2014/main" id="{74F73510-4AA2-4A43-BF78-62B0578464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6868" y="2112584"/>
            <a:ext cx="4196992" cy="377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瞧、盯、瞅、瞄、瞪、眯、睡、睬、眶</a:t>
            </a: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…… </a:t>
            </a:r>
          </a:p>
        </p:txBody>
      </p:sp>
      <p:sp>
        <p:nvSpPr>
          <p:cNvPr id="35" name="Text Box 10">
            <a:extLst>
              <a:ext uri="{FF2B5EF4-FFF2-40B4-BE49-F238E27FC236}">
                <a16:creationId xmlns:a16="http://schemas.microsoft.com/office/drawing/2014/main" id="{AB84FC2F-D40D-4CB6-982C-60FEBE43DF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6868" y="3291830"/>
            <a:ext cx="3570089" cy="375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zh-CN" altLang="en-US" sz="1400" b="0">
                <a:solidFill>
                  <a:srgbClr val="0000FF"/>
                </a:solidFill>
                <a:latin typeface="+mn-ea"/>
                <a:ea typeface="+mn-ea"/>
              </a:rPr>
              <a:t>睦、苜、钼</a:t>
            </a:r>
            <a:r>
              <a:rPr lang="en-US" altLang="zh-CN" sz="1400" b="0">
                <a:solidFill>
                  <a:srgbClr val="0000FF"/>
                </a:solidFill>
                <a:latin typeface="+mn-ea"/>
                <a:ea typeface="+mn-ea"/>
              </a:rPr>
              <a:t>……</a:t>
            </a:r>
            <a:endParaRPr lang="en-US" altLang="zh-CN" sz="1400" b="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sp>
        <p:nvSpPr>
          <p:cNvPr id="36" name="Text Box 11">
            <a:extLst>
              <a:ext uri="{FF2B5EF4-FFF2-40B4-BE49-F238E27FC236}">
                <a16:creationId xmlns:a16="http://schemas.microsoft.com/office/drawing/2014/main" id="{AE9FA8A6-3445-45CB-A74C-9569405A0E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0174" y="2708468"/>
            <a:ext cx="4176713" cy="377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2.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“目”作“声旁”的形声字</a:t>
            </a:r>
          </a:p>
        </p:txBody>
      </p:sp>
      <p:sp>
        <p:nvSpPr>
          <p:cNvPr id="37" name="Text Box 8">
            <a:extLst>
              <a:ext uri="{FF2B5EF4-FFF2-40B4-BE49-F238E27FC236}">
                <a16:creationId xmlns:a16="http://schemas.microsoft.com/office/drawing/2014/main" id="{85B3885B-121E-4020-A120-3FD807BA8A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9712" y="949817"/>
            <a:ext cx="432117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zh-CN" altLang="en-US" sz="1400" dirty="0">
                <a:solidFill>
                  <a:srgbClr val="0000FF"/>
                </a:solidFill>
                <a:latin typeface="+mn-ea"/>
                <a:ea typeface="+mn-ea"/>
              </a:rPr>
              <a:t> </a:t>
            </a:r>
            <a:r>
              <a:rPr lang="zh-CN" altLang="en-US" sz="1600" dirty="0">
                <a:solidFill>
                  <a:srgbClr val="0000FF"/>
                </a:solidFill>
                <a:latin typeface="+mn-ea"/>
                <a:ea typeface="+mn-ea"/>
              </a:rPr>
              <a:t>“目”作偏旁组成的形声字</a:t>
            </a:r>
          </a:p>
        </p:txBody>
      </p:sp>
      <p:pic>
        <p:nvPicPr>
          <p:cNvPr id="15" name="Picture 9" descr="eye2-3[1]">
            <a:extLst>
              <a:ext uri="{FF2B5EF4-FFF2-40B4-BE49-F238E27FC236}">
                <a16:creationId xmlns:a16="http://schemas.microsoft.com/office/drawing/2014/main" id="{7C210C9D-3AC8-465A-A547-2EA9F27B93A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3213812"/>
            <a:ext cx="1939198" cy="1154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1935143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/>
      <p:bldP spid="35" grpId="0"/>
      <p:bldP spid="36" grpId="0"/>
      <p:bldP spid="3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7156</TotalTime>
  <Words>164</Words>
  <Application>Microsoft Office PowerPoint</Application>
  <PresentationFormat>全屏显示(16:9)</PresentationFormat>
  <Paragraphs>22</Paragraphs>
  <Slides>2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9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1411</cp:revision>
  <dcterms:created xsi:type="dcterms:W3CDTF">2011-03-21T09:38:00Z</dcterms:created>
  <dcterms:modified xsi:type="dcterms:W3CDTF">2026-07-10T22:56:43Z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