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386" r:id="rId2"/>
    <p:sldId id="507" r:id="rId3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6257" autoAdjust="0"/>
  </p:normalViewPr>
  <p:slideViewPr>
    <p:cSldViewPr>
      <p:cViewPr varScale="1">
        <p:scale>
          <a:sx n="58" d="100"/>
          <a:sy n="58" d="100"/>
        </p:scale>
        <p:origin x="77" y="662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2026/7/11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幻灯片图像占位符 1">
            <a:extLst>
              <a:ext uri="{FF2B5EF4-FFF2-40B4-BE49-F238E27FC236}">
                <a16:creationId xmlns:a16="http://schemas.microsoft.com/office/drawing/2014/main" id="{BC8878F5-98B5-4E6E-A038-232EA8B272D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备注占位符 2">
            <a:extLst>
              <a:ext uri="{FF2B5EF4-FFF2-40B4-BE49-F238E27FC236}">
                <a16:creationId xmlns:a16="http://schemas.microsoft.com/office/drawing/2014/main" id="{9971DF3C-6321-4E9A-A98E-321CB5066F4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4" name="灯片编号占位符 3">
            <a:extLst>
              <a:ext uri="{FF2B5EF4-FFF2-40B4-BE49-F238E27FC236}">
                <a16:creationId xmlns:a16="http://schemas.microsoft.com/office/drawing/2014/main" id="{4AFC575F-4863-469C-8D88-EEEE1179332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EA47134E-11B0-44C4-B759-E17F7A77A847}" type="slidenum">
              <a:rPr lang="zh-CN" altLang="en-US" sz="1200" smtClean="0"/>
              <a:pPr/>
              <a:t>2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22218354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tags" Target="../tags/tag3.xml"/><Relationship Id="rId7" Type="http://schemas.openxmlformats.org/officeDocument/2006/relationships/image" Target="../media/image4.jpeg"/><Relationship Id="rId12" Type="http://schemas.openxmlformats.org/officeDocument/2006/relationships/image" Target="../media/image9.jpe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3.gif"/><Relationship Id="rId11" Type="http://schemas.openxmlformats.org/officeDocument/2006/relationships/image" Target="../media/image8.jpeg"/><Relationship Id="rId5" Type="http://schemas.openxmlformats.org/officeDocument/2006/relationships/hyperlink" Target="http://hzdam.qmxgk.com/jxal.htm" TargetMode="External"/><Relationship Id="rId10" Type="http://schemas.openxmlformats.org/officeDocument/2006/relationships/image" Target="../media/image7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tags" Target="../tags/tag6.xml"/><Relationship Id="rId7" Type="http://schemas.openxmlformats.org/officeDocument/2006/relationships/image" Target="../media/image10.jpeg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6" Type="http://schemas.openxmlformats.org/officeDocument/2006/relationships/image" Target="../media/image9.jpeg"/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2" descr="火huo1[1]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1258492"/>
            <a:ext cx="1440160" cy="16204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91" name="Text Box 15"/>
          <p:cNvSpPr txBox="1">
            <a:spLocks noChangeArrowheads="1"/>
          </p:cNvSpPr>
          <p:nvPr/>
        </p:nvSpPr>
        <p:spPr bwMode="auto">
          <a:xfrm>
            <a:off x="6804025" y="2347913"/>
            <a:ext cx="2160588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  <a:ea typeface="宋体" pitchFamily="2" charset="-122"/>
              </a:rPr>
              <a:t>火</a:t>
            </a:r>
          </a:p>
        </p:txBody>
      </p:sp>
      <p:sp>
        <p:nvSpPr>
          <p:cNvPr id="24592" name="Text Box 16"/>
          <p:cNvSpPr txBox="1">
            <a:spLocks noChangeArrowheads="1"/>
          </p:cNvSpPr>
          <p:nvPr/>
        </p:nvSpPr>
        <p:spPr bwMode="auto">
          <a:xfrm>
            <a:off x="4067944" y="3051006"/>
            <a:ext cx="2952676" cy="10618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</a:pP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       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火，象形字。甲骨文字形，描绘的是火焰的样子。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本义指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“物体燃烧所发的光、焰和热”。</a:t>
            </a:r>
            <a:endParaRPr lang="zh-CN" altLang="en-US" sz="1400" b="0" dirty="0">
              <a:solidFill>
                <a:srgbClr val="0000FF"/>
              </a:solidFill>
              <a:latin typeface="+mn-ea"/>
              <a:ea typeface="+mn-ea"/>
            </a:endParaRPr>
          </a:p>
        </p:txBody>
      </p:sp>
      <p:sp>
        <p:nvSpPr>
          <p:cNvPr id="24593" name="Text Box 17"/>
          <p:cNvSpPr txBox="1">
            <a:spLocks noChangeArrowheads="1"/>
          </p:cNvSpPr>
          <p:nvPr/>
        </p:nvSpPr>
        <p:spPr bwMode="auto">
          <a:xfrm>
            <a:off x="7235825" y="1791890"/>
            <a:ext cx="1296988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zh-CN" sz="4800" b="1">
                <a:solidFill>
                  <a:srgbClr val="FF0000"/>
                </a:solidFill>
                <a:latin typeface="宋体" charset="-122"/>
              </a:rPr>
              <a:t>huǒ</a:t>
            </a:r>
          </a:p>
        </p:txBody>
      </p:sp>
      <p:sp>
        <p:nvSpPr>
          <p:cNvPr id="19" name="Text Box 16"/>
          <p:cNvSpPr txBox="1">
            <a:spLocks noChangeArrowheads="1"/>
          </p:cNvSpPr>
          <p:nvPr/>
        </p:nvSpPr>
        <p:spPr bwMode="auto">
          <a:xfrm>
            <a:off x="1691506" y="669925"/>
            <a:ext cx="33845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zh-CN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人类文明之源：火</a:t>
            </a:r>
            <a:endParaRPr lang="zh-CN" altLang="en-US" sz="2400" b="1" dirty="0">
              <a:solidFill>
                <a:srgbClr val="0000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4104" name="组合 1"/>
          <p:cNvGrpSpPr>
            <a:grpSpLocks/>
          </p:cNvGrpSpPr>
          <p:nvPr/>
        </p:nvGrpSpPr>
        <p:grpSpPr bwMode="auto">
          <a:xfrm>
            <a:off x="3903686" y="1697831"/>
            <a:ext cx="1174750" cy="1190884"/>
            <a:chOff x="3299132" y="1340768"/>
            <a:chExt cx="1174750" cy="1586856"/>
          </a:xfrm>
        </p:grpSpPr>
        <p:sp>
          <p:nvSpPr>
            <p:cNvPr id="4118" name="Text Box 14"/>
            <p:cNvSpPr txBox="1">
              <a:spLocks noChangeArrowheads="1"/>
            </p:cNvSpPr>
            <p:nvPr/>
          </p:nvSpPr>
          <p:spPr bwMode="auto">
            <a:xfrm>
              <a:off x="3383270" y="2476500"/>
              <a:ext cx="1006475" cy="4511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甲骨文</a:t>
              </a:r>
            </a:p>
          </p:txBody>
        </p:sp>
        <p:pic>
          <p:nvPicPr>
            <p:cNvPr id="4119" name="图片 17408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99132" y="1340768"/>
              <a:ext cx="1174750" cy="10795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105" name="组合 2"/>
          <p:cNvGrpSpPr>
            <a:grpSpLocks/>
          </p:cNvGrpSpPr>
          <p:nvPr/>
        </p:nvGrpSpPr>
        <p:grpSpPr bwMode="auto">
          <a:xfrm>
            <a:off x="5213375" y="1697831"/>
            <a:ext cx="1006475" cy="1190884"/>
            <a:chOff x="4607604" y="1340768"/>
            <a:chExt cx="1006475" cy="1586856"/>
          </a:xfrm>
        </p:grpSpPr>
        <p:sp>
          <p:nvSpPr>
            <p:cNvPr id="4116" name="Text Box 15"/>
            <p:cNvSpPr txBox="1">
              <a:spLocks noChangeArrowheads="1"/>
            </p:cNvSpPr>
            <p:nvPr/>
          </p:nvSpPr>
          <p:spPr bwMode="auto">
            <a:xfrm>
              <a:off x="4607604" y="2476500"/>
              <a:ext cx="1006475" cy="4511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金文</a:t>
              </a:r>
            </a:p>
          </p:txBody>
        </p:sp>
        <p:pic>
          <p:nvPicPr>
            <p:cNvPr id="4117" name="图片 21535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22697" y="1340768"/>
              <a:ext cx="776288" cy="10795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106" name="组合 3"/>
          <p:cNvGrpSpPr>
            <a:grpSpLocks/>
          </p:cNvGrpSpPr>
          <p:nvPr/>
        </p:nvGrpSpPr>
        <p:grpSpPr bwMode="auto">
          <a:xfrm>
            <a:off x="6373837" y="1697831"/>
            <a:ext cx="1006475" cy="1190884"/>
            <a:chOff x="5768501" y="1340768"/>
            <a:chExt cx="1006475" cy="1586856"/>
          </a:xfrm>
        </p:grpSpPr>
        <p:sp>
          <p:nvSpPr>
            <p:cNvPr id="4114" name="Text Box 16"/>
            <p:cNvSpPr txBox="1">
              <a:spLocks noChangeArrowheads="1"/>
            </p:cNvSpPr>
            <p:nvPr/>
          </p:nvSpPr>
          <p:spPr bwMode="auto">
            <a:xfrm>
              <a:off x="5768501" y="2476500"/>
              <a:ext cx="1006475" cy="4511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小篆</a:t>
              </a:r>
            </a:p>
          </p:txBody>
        </p:sp>
        <p:pic>
          <p:nvPicPr>
            <p:cNvPr id="4115" name="图片 17409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30426" y="1340768"/>
              <a:ext cx="682625" cy="10795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107" name="组合 4"/>
          <p:cNvGrpSpPr>
            <a:grpSpLocks/>
          </p:cNvGrpSpPr>
          <p:nvPr/>
        </p:nvGrpSpPr>
        <p:grpSpPr bwMode="auto">
          <a:xfrm>
            <a:off x="1854349" y="3024187"/>
            <a:ext cx="1133475" cy="1082656"/>
            <a:chOff x="6534792" y="1484518"/>
            <a:chExt cx="1134421" cy="1443317"/>
          </a:xfrm>
        </p:grpSpPr>
        <p:sp>
          <p:nvSpPr>
            <p:cNvPr id="4112" name="Text Box 16"/>
            <p:cNvSpPr txBox="1">
              <a:spLocks noChangeArrowheads="1"/>
            </p:cNvSpPr>
            <p:nvPr/>
          </p:nvSpPr>
          <p:spPr bwMode="auto">
            <a:xfrm>
              <a:off x="6598765" y="2476500"/>
              <a:ext cx="1006475" cy="4513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 dirty="0">
                  <a:ea typeface="黑体" pitchFamily="49" charset="-122"/>
                </a:rPr>
                <a:t>隶书</a:t>
              </a:r>
            </a:p>
          </p:txBody>
        </p:sp>
        <p:pic>
          <p:nvPicPr>
            <p:cNvPr id="4113" name="图片 15380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34792" y="1484518"/>
              <a:ext cx="1134421" cy="792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108" name="组合 5"/>
          <p:cNvGrpSpPr>
            <a:grpSpLocks/>
          </p:cNvGrpSpPr>
          <p:nvPr/>
        </p:nvGrpSpPr>
        <p:grpSpPr bwMode="auto">
          <a:xfrm>
            <a:off x="2988444" y="2917032"/>
            <a:ext cx="1079500" cy="1189966"/>
            <a:chOff x="7969680" y="1340768"/>
            <a:chExt cx="1079500" cy="1587342"/>
          </a:xfrm>
        </p:grpSpPr>
        <p:sp>
          <p:nvSpPr>
            <p:cNvPr id="4110" name="Text Box 16"/>
            <p:cNvSpPr txBox="1">
              <a:spLocks noChangeArrowheads="1"/>
            </p:cNvSpPr>
            <p:nvPr/>
          </p:nvSpPr>
          <p:spPr bwMode="auto">
            <a:xfrm>
              <a:off x="8006193" y="2476500"/>
              <a:ext cx="1006475" cy="451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楷书</a:t>
              </a:r>
            </a:p>
          </p:txBody>
        </p:sp>
        <p:pic>
          <p:nvPicPr>
            <p:cNvPr id="4111" name="图片 15381"/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69680" y="1340768"/>
              <a:ext cx="1079500" cy="10795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4109" name="Rectangle 24"/>
          <p:cNvSpPr>
            <a:spLocks noChangeArrowheads="1"/>
          </p:cNvSpPr>
          <p:nvPr/>
        </p:nvSpPr>
        <p:spPr bwMode="auto">
          <a:xfrm>
            <a:off x="0" y="-59382"/>
            <a:ext cx="18473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1" hangingPunct="1"/>
            <a:endParaRPr lang="zh-CN" altLang="en-US"/>
          </a:p>
        </p:txBody>
      </p:sp>
      <p:cxnSp>
        <p:nvCxnSpPr>
          <p:cNvPr id="23" name="直接连接符 22">
            <a:extLst>
              <a:ext uri="{FF2B5EF4-FFF2-40B4-BE49-F238E27FC236}">
                <a16:creationId xmlns:a16="http://schemas.microsoft.com/office/drawing/2014/main" id="{36710653-00BC-4EF3-A533-A21F340AB495}"/>
              </a:ext>
            </a:extLst>
          </p:cNvPr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>
            <a:extLst>
              <a:ext uri="{FF2B5EF4-FFF2-40B4-BE49-F238E27FC236}">
                <a16:creationId xmlns:a16="http://schemas.microsoft.com/office/drawing/2014/main" id="{2EC1FE66-5BAE-4B6F-B014-C7367F5794AB}"/>
              </a:ext>
            </a:extLst>
          </p:cNvPr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文本框 30">
            <a:extLst>
              <a:ext uri="{FF2B5EF4-FFF2-40B4-BE49-F238E27FC236}">
                <a16:creationId xmlns:a16="http://schemas.microsoft.com/office/drawing/2014/main" id="{1853263F-A6A2-4BAD-8942-C7B5377F9B97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8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F95ADCDF-99DB-4AE4-94A0-E3583F6724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文本框 14">
            <a:extLst>
              <a:ext uri="{FF2B5EF4-FFF2-40B4-BE49-F238E27FC236}">
                <a16:creationId xmlns:a16="http://schemas.microsoft.com/office/drawing/2014/main" id="{93972F4C-F88A-42BF-BD4A-8FF2371AF397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9632456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20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20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20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2000"/>
                                        <p:tgtEl>
                                          <p:spTgt spid="4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3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2000"/>
                                        <p:tgtEl>
                                          <p:spTgt spid="4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245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91" grpId="0" autoUpdateAnimBg="0"/>
      <p:bldP spid="24592" grpId="0" autoUpdateAnimBg="0"/>
      <p:bldP spid="24593" grpId="0" autoUpdateAnimBg="0"/>
      <p:bldP spid="19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4" name="直接连接符 23"/>
          <p:cNvCxnSpPr/>
          <p:nvPr>
            <p:custDataLst>
              <p:tags r:id="rId1"/>
            </p:custDataLst>
          </p:nvPr>
        </p:nvCxnSpPr>
        <p:spPr>
          <a:xfrm>
            <a:off x="2267744" y="534040"/>
            <a:ext cx="6768752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文本框 30"/>
          <p:cNvSpPr txBox="1"/>
          <p:nvPr>
            <p:custDataLst>
              <p:tags r:id="rId3"/>
            </p:custDataLst>
          </p:nvPr>
        </p:nvSpPr>
        <p:spPr>
          <a:xfrm>
            <a:off x="2195736" y="195486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8" name="Picture 2" descr="C:\Users\Lenovo\Desktop\河南师范大学附属小学校徽00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02448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文本框 14"/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  <p:sp>
        <p:nvSpPr>
          <p:cNvPr id="32" name="Text Box 6">
            <a:extLst>
              <a:ext uri="{FF2B5EF4-FFF2-40B4-BE49-F238E27FC236}">
                <a16:creationId xmlns:a16="http://schemas.microsoft.com/office/drawing/2014/main" id="{CBE5DECE-82D9-4DD7-9199-F088B09A94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04048" y="2609893"/>
            <a:ext cx="2231920" cy="1938992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  <a:defRPr/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</a:rPr>
              <a:t>火</a:t>
            </a:r>
          </a:p>
        </p:txBody>
      </p:sp>
      <p:sp>
        <p:nvSpPr>
          <p:cNvPr id="33" name="Text Box 8">
            <a:extLst>
              <a:ext uri="{FF2B5EF4-FFF2-40B4-BE49-F238E27FC236}">
                <a16:creationId xmlns:a16="http://schemas.microsoft.com/office/drawing/2014/main" id="{55DF719B-177B-4F26-A7C3-B70DC37C4C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70174" y="1541744"/>
            <a:ext cx="4321175" cy="375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buFontTx/>
              <a:buNone/>
            </a:pP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1.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 “火（灬）”作“形旁”的形声字</a:t>
            </a:r>
          </a:p>
        </p:txBody>
      </p:sp>
      <p:sp>
        <p:nvSpPr>
          <p:cNvPr id="34" name="Text Box 9">
            <a:extLst>
              <a:ext uri="{FF2B5EF4-FFF2-40B4-BE49-F238E27FC236}">
                <a16:creationId xmlns:a16="http://schemas.microsoft.com/office/drawing/2014/main" id="{74F73510-4AA2-4A43-BF78-62B0578464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56868" y="2112584"/>
            <a:ext cx="4196992" cy="3774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buFontTx/>
              <a:buNone/>
            </a:pP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烤、烧、燃、炸、烫、煎、熬、烂、烽</a:t>
            </a: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…… </a:t>
            </a:r>
          </a:p>
        </p:txBody>
      </p:sp>
      <p:sp>
        <p:nvSpPr>
          <p:cNvPr id="35" name="Text Box 10">
            <a:extLst>
              <a:ext uri="{FF2B5EF4-FFF2-40B4-BE49-F238E27FC236}">
                <a16:creationId xmlns:a16="http://schemas.microsoft.com/office/drawing/2014/main" id="{AB84FC2F-D40D-4CB6-982C-60FEBE43DF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56868" y="3291830"/>
            <a:ext cx="3570089" cy="375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buFontTx/>
              <a:buNone/>
            </a:pPr>
            <a:r>
              <a:rPr lang="zh-CN" altLang="en-US" sz="1400" b="0">
                <a:solidFill>
                  <a:srgbClr val="0000FF"/>
                </a:solidFill>
                <a:latin typeface="+mn-ea"/>
                <a:ea typeface="+mn-ea"/>
              </a:rPr>
              <a:t>伙、钬</a:t>
            </a:r>
            <a:r>
              <a:rPr lang="en-US" altLang="zh-CN" sz="1400" b="0">
                <a:solidFill>
                  <a:srgbClr val="0000FF"/>
                </a:solidFill>
                <a:latin typeface="+mn-ea"/>
                <a:ea typeface="+mn-ea"/>
              </a:rPr>
              <a:t>……</a:t>
            </a:r>
            <a:endParaRPr lang="en-US" altLang="zh-CN" sz="1400" b="0" dirty="0">
              <a:solidFill>
                <a:srgbClr val="0000FF"/>
              </a:solidFill>
              <a:latin typeface="+mn-ea"/>
              <a:ea typeface="+mn-ea"/>
            </a:endParaRPr>
          </a:p>
        </p:txBody>
      </p:sp>
      <p:sp>
        <p:nvSpPr>
          <p:cNvPr id="36" name="Text Box 11">
            <a:extLst>
              <a:ext uri="{FF2B5EF4-FFF2-40B4-BE49-F238E27FC236}">
                <a16:creationId xmlns:a16="http://schemas.microsoft.com/office/drawing/2014/main" id="{AE9FA8A6-3445-45CB-A74C-9569405A0E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70174" y="2708468"/>
            <a:ext cx="4176713" cy="3774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buFontTx/>
              <a:buNone/>
            </a:pP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2.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“火（灬）”作“声旁”的形声字</a:t>
            </a:r>
          </a:p>
        </p:txBody>
      </p:sp>
      <p:sp>
        <p:nvSpPr>
          <p:cNvPr id="37" name="Text Box 8">
            <a:extLst>
              <a:ext uri="{FF2B5EF4-FFF2-40B4-BE49-F238E27FC236}">
                <a16:creationId xmlns:a16="http://schemas.microsoft.com/office/drawing/2014/main" id="{85B3885B-121E-4020-A120-3FD807BA8A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79712" y="949817"/>
            <a:ext cx="4321175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buFontTx/>
              <a:buNone/>
            </a:pPr>
            <a:r>
              <a:rPr lang="zh-CN" altLang="en-US" sz="1400" dirty="0">
                <a:solidFill>
                  <a:srgbClr val="0000FF"/>
                </a:solidFill>
                <a:latin typeface="+mn-ea"/>
                <a:ea typeface="+mn-ea"/>
              </a:rPr>
              <a:t> </a:t>
            </a:r>
            <a:r>
              <a:rPr lang="zh-CN" altLang="en-US" sz="1600" dirty="0">
                <a:solidFill>
                  <a:srgbClr val="0000FF"/>
                </a:solidFill>
                <a:latin typeface="+mn-ea"/>
                <a:ea typeface="+mn-ea"/>
              </a:rPr>
              <a:t>“火（灬）”作偏旁组成的形声字</a:t>
            </a:r>
          </a:p>
        </p:txBody>
      </p:sp>
      <p:pic>
        <p:nvPicPr>
          <p:cNvPr id="14" name="Picture 2" descr="C:\Users\liwanli9503\Desktop\b91446ac5c254c5fb7cae105269ec013.jpeg">
            <a:extLst>
              <a:ext uri="{FF2B5EF4-FFF2-40B4-BE49-F238E27FC236}">
                <a16:creationId xmlns:a16="http://schemas.microsoft.com/office/drawing/2014/main" id="{CEBE53FE-CA9D-43C5-BFEB-E623824629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2435248"/>
            <a:ext cx="1618233" cy="228828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19351433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400"/>
                            </p:stCondLst>
                            <p:childTnLst>
                              <p:par>
                                <p:cTn id="4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/>
      <p:bldP spid="34" grpId="0"/>
      <p:bldP spid="35" grpId="0"/>
      <p:bldP spid="36" grpId="0"/>
      <p:bldP spid="37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7151</TotalTime>
  <Words>133</Words>
  <Application>Microsoft Office PowerPoint</Application>
  <PresentationFormat>全屏显示(16:9)</PresentationFormat>
  <Paragraphs>22</Paragraphs>
  <Slides>2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</vt:i4>
      </vt:variant>
    </vt:vector>
  </HeadingPairs>
  <TitlesOfParts>
    <vt:vector size="9" baseType="lpstr">
      <vt:lpstr>华文楷体</vt:lpstr>
      <vt:lpstr>华文行楷</vt:lpstr>
      <vt:lpstr>宋体</vt:lpstr>
      <vt:lpstr>微软雅黑</vt:lpstr>
      <vt:lpstr>Arial</vt:lpstr>
      <vt:lpstr>Calibri</vt:lpstr>
      <vt:lpstr>默认设计模板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1410</cp:revision>
  <dcterms:created xsi:type="dcterms:W3CDTF">2011-03-21T09:38:00Z</dcterms:created>
  <dcterms:modified xsi:type="dcterms:W3CDTF">2026-07-10T22:49:36Z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