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387" r:id="rId2"/>
    <p:sldId id="402" r:id="rId3"/>
    <p:sldId id="391" r:id="rId4"/>
    <p:sldId id="392" r:id="rId5"/>
    <p:sldId id="393" r:id="rId6"/>
    <p:sldId id="394" r:id="rId7"/>
    <p:sldId id="507" r:id="rId8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45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21835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tags" Target="../tags/tag6.xml"/><Relationship Id="rId7" Type="http://schemas.openxmlformats.org/officeDocument/2006/relationships/image" Target="../media/image12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1.jpeg"/><Relationship Id="rId11" Type="http://schemas.openxmlformats.org/officeDocument/2006/relationships/image" Target="../media/image10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15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tags" Target="../tags/tag9.xml"/><Relationship Id="rId7" Type="http://schemas.openxmlformats.org/officeDocument/2006/relationships/image" Target="../media/image18.jpe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7.jpeg"/><Relationship Id="rId11" Type="http://schemas.openxmlformats.org/officeDocument/2006/relationships/image" Target="../media/image10.jpeg"/><Relationship Id="rId5" Type="http://schemas.openxmlformats.org/officeDocument/2006/relationships/image" Target="../media/image16.gif"/><Relationship Id="rId10" Type="http://schemas.openxmlformats.org/officeDocument/2006/relationships/image" Target="../media/image21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tags" Target="../tags/tag12.xml"/><Relationship Id="rId7" Type="http://schemas.openxmlformats.org/officeDocument/2006/relationships/image" Target="../media/image24.jpe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10" Type="http://schemas.openxmlformats.org/officeDocument/2006/relationships/image" Target="../media/image10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0.jpe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tags" Target="../tags/tag17.xml"/><Relationship Id="rId7" Type="http://schemas.openxmlformats.org/officeDocument/2006/relationships/image" Target="../media/image35.jpeg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7" Type="http://schemas.openxmlformats.org/officeDocument/2006/relationships/image" Target="../media/image13.jpe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10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6804248" y="2000910"/>
            <a:ext cx="2571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贝</a:t>
            </a:r>
          </a:p>
        </p:txBody>
      </p:sp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7232873" y="1347614"/>
            <a:ext cx="17145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bèi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068" name="Text Box 20"/>
          <p:cNvSpPr txBox="1">
            <a:spLocks noChangeArrowheads="1"/>
          </p:cNvSpPr>
          <p:nvPr/>
        </p:nvSpPr>
        <p:spPr bwMode="auto">
          <a:xfrm>
            <a:off x="3923928" y="2859782"/>
            <a:ext cx="2393702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贝，象形字。甲骨文和金文字形，像海贝的形状。贝，在古代主要是指海贝。</a:t>
            </a:r>
          </a:p>
        </p:txBody>
      </p:sp>
      <p:pic>
        <p:nvPicPr>
          <p:cNvPr id="3078" name="图片 18" descr="G:\00各种申报材料\2019\20190418河南省第五届信息技术与课程融合优质课大赛的通知\01准备材料\资料\“贝”的故事  课文3（二下）\贝壳\贝壳04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750" y="983456"/>
            <a:ext cx="2419226" cy="1620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图片 19" descr="G:\00各种申报材料\2019\20190418河南省第五届信息技术与课程融合优质课大赛的通知\01准备材料\资料\“贝”的故事  课文3（二下）\贝壳\海贝0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012281"/>
            <a:ext cx="885825" cy="1223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80" name="组合 16"/>
          <p:cNvGrpSpPr>
            <a:grpSpLocks/>
          </p:cNvGrpSpPr>
          <p:nvPr/>
        </p:nvGrpSpPr>
        <p:grpSpPr bwMode="auto">
          <a:xfrm>
            <a:off x="4357613" y="1293019"/>
            <a:ext cx="1006475" cy="1202880"/>
            <a:chOff x="3005625" y="548680"/>
            <a:chExt cx="1006475" cy="1603413"/>
          </a:xfrm>
        </p:grpSpPr>
        <p:sp>
          <p:nvSpPr>
            <p:cNvPr id="3094" name="Text Box 14"/>
            <p:cNvSpPr txBox="1">
              <a:spLocks noChangeArrowheads="1"/>
            </p:cNvSpPr>
            <p:nvPr/>
          </p:nvSpPr>
          <p:spPr bwMode="auto">
            <a:xfrm>
              <a:off x="3005625" y="1700808"/>
              <a:ext cx="1006475" cy="451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3095" name="图片 35" descr="贝_甲骨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96757" y="548680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1" name="组合 15"/>
          <p:cNvGrpSpPr>
            <a:grpSpLocks/>
          </p:cNvGrpSpPr>
          <p:nvPr/>
        </p:nvGrpSpPr>
        <p:grpSpPr bwMode="auto">
          <a:xfrm>
            <a:off x="5293717" y="1293019"/>
            <a:ext cx="1078483" cy="1202880"/>
            <a:chOff x="4303603" y="548680"/>
            <a:chExt cx="1078483" cy="1603413"/>
          </a:xfrm>
        </p:grpSpPr>
        <p:sp>
          <p:nvSpPr>
            <p:cNvPr id="3092" name="Text Box 15"/>
            <p:cNvSpPr txBox="1">
              <a:spLocks noChangeArrowheads="1"/>
            </p:cNvSpPr>
            <p:nvPr/>
          </p:nvSpPr>
          <p:spPr bwMode="auto">
            <a:xfrm>
              <a:off x="4303603" y="1700808"/>
              <a:ext cx="1006475" cy="451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3093" name="图片 36" descr="贝_金文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1033" y="548680"/>
              <a:ext cx="88105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2" name="组合 14"/>
          <p:cNvGrpSpPr>
            <a:grpSpLocks/>
          </p:cNvGrpSpPr>
          <p:nvPr/>
        </p:nvGrpSpPr>
        <p:grpSpPr bwMode="auto">
          <a:xfrm>
            <a:off x="6445845" y="1293019"/>
            <a:ext cx="1006475" cy="1202880"/>
            <a:chOff x="5590781" y="548680"/>
            <a:chExt cx="1006475" cy="1603413"/>
          </a:xfrm>
        </p:grpSpPr>
        <p:sp>
          <p:nvSpPr>
            <p:cNvPr id="3090" name="Text Box 16"/>
            <p:cNvSpPr txBox="1">
              <a:spLocks noChangeArrowheads="1"/>
            </p:cNvSpPr>
            <p:nvPr/>
          </p:nvSpPr>
          <p:spPr bwMode="auto">
            <a:xfrm>
              <a:off x="5590781" y="1700808"/>
              <a:ext cx="1006475" cy="451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3091" name="图片 37" descr="贝_篆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5597" y="548680"/>
              <a:ext cx="59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3" name="组合 13"/>
          <p:cNvGrpSpPr>
            <a:grpSpLocks/>
          </p:cNvGrpSpPr>
          <p:nvPr/>
        </p:nvGrpSpPr>
        <p:grpSpPr bwMode="auto">
          <a:xfrm>
            <a:off x="1906341" y="3087291"/>
            <a:ext cx="1019175" cy="1148291"/>
            <a:chOff x="6469221" y="620680"/>
            <a:chExt cx="1018589" cy="1531733"/>
          </a:xfrm>
        </p:grpSpPr>
        <p:sp>
          <p:nvSpPr>
            <p:cNvPr id="3088" name="Text Box 16"/>
            <p:cNvSpPr txBox="1">
              <a:spLocks noChangeArrowheads="1"/>
            </p:cNvSpPr>
            <p:nvPr/>
          </p:nvSpPr>
          <p:spPr bwMode="auto">
            <a:xfrm>
              <a:off x="6475278" y="1700808"/>
              <a:ext cx="1006475" cy="4516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3089" name="图片 30736" descr="贝_隶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69221" y="620680"/>
              <a:ext cx="1018589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4" name="组合 12"/>
          <p:cNvGrpSpPr>
            <a:grpSpLocks/>
          </p:cNvGrpSpPr>
          <p:nvPr/>
        </p:nvGrpSpPr>
        <p:grpSpPr bwMode="auto">
          <a:xfrm>
            <a:off x="2915816" y="3033713"/>
            <a:ext cx="1006475" cy="1201959"/>
            <a:chOff x="7696200" y="548680"/>
            <a:chExt cx="1006475" cy="1603894"/>
          </a:xfrm>
        </p:grpSpPr>
        <p:sp>
          <p:nvSpPr>
            <p:cNvPr id="3086" name="Text Box 16"/>
            <p:cNvSpPr txBox="1">
              <a:spLocks noChangeArrowheads="1"/>
            </p:cNvSpPr>
            <p:nvPr/>
          </p:nvSpPr>
          <p:spPr bwMode="auto">
            <a:xfrm>
              <a:off x="7696200" y="1700808"/>
              <a:ext cx="1006475" cy="451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3087" name="图片 30737" descr="贝_楷书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44700" y="548680"/>
              <a:ext cx="90947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85" name="Rectangle 25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7EC9553F-C272-48C8-863E-33E5F26768B9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A65EF18A-F6F7-4ED6-B9AF-23238D76AA14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>
            <a:extLst>
              <a:ext uri="{FF2B5EF4-FFF2-40B4-BE49-F238E27FC236}">
                <a16:creationId xmlns:a16="http://schemas.microsoft.com/office/drawing/2014/main" id="{4C3EEDA6-F6D9-48C5-8C9F-B2B1040A280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39B36A41-0738-4CEB-8ED9-380AA9A6A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8A2DDAFA-B814-4F06-8EDF-C576C9670A44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19435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2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4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6" grpId="0" autoUpdateAnimBg="0"/>
      <p:bldP spid="2067" grpId="0" autoUpdateAnimBg="0"/>
      <p:bldP spid="206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 Box 22"/>
          <p:cNvSpPr txBox="1">
            <a:spLocks noChangeArrowheads="1"/>
          </p:cNvSpPr>
          <p:nvPr/>
        </p:nvSpPr>
        <p:spPr bwMode="auto">
          <a:xfrm>
            <a:off x="1691680" y="627534"/>
            <a:ext cx="30260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最早的钱币：</a:t>
            </a:r>
            <a:r>
              <a:rPr lang="zh-CN" altLang="zh-CN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贝</a:t>
            </a: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币</a:t>
            </a:r>
          </a:p>
        </p:txBody>
      </p:sp>
      <p:pic>
        <p:nvPicPr>
          <p:cNvPr id="1027" name="Picture 3" descr="G:\00各种申报材料\《汉字奥秘》电子教材\01《汉字奥秘  一年级》电子教材\《汉字奥秘  一年级》（ 上）电子教材\第14课  最早的钱币：贝币\资料\图片\贝币_殷墟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934" y="1420179"/>
            <a:ext cx="3861447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835696" y="1419622"/>
            <a:ext cx="1389600" cy="1219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图片 8" descr="H:\《汉字的奥秘》电子教材\04汉字的奥秘（二年级下册）\03第三讲：中国古代货币的演变\贝币资料\相关图片\海贝04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835696" y="2823778"/>
            <a:ext cx="1391089" cy="14047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4018447" y="4299942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1400" dirty="0">
                <a:solidFill>
                  <a:srgbClr val="0000FF"/>
                </a:solidFill>
              </a:rPr>
              <a:t>殷墟博物馆</a:t>
            </a:r>
            <a:r>
              <a:rPr lang="zh-CN" altLang="en-US" sz="1400" dirty="0">
                <a:solidFill>
                  <a:srgbClr val="0000FF"/>
                </a:solidFill>
              </a:rPr>
              <a:t>藏品</a:t>
            </a:r>
          </a:p>
        </p:txBody>
      </p:sp>
      <p:pic>
        <p:nvPicPr>
          <p:cNvPr id="7" name="Picture 3" descr="F:\10校本课程_汉字奥秘\20120317汉字奥秘_特色课程\汉字奥秘\蕴含知识很丰富\古代的货币：贝\贝币资料\贝币08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6530" y="1419622"/>
            <a:ext cx="1583015" cy="1296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F:\10校本课程_汉字奥秘\20120317汉字奥秘_特色课程\汉字奥秘\蕴含知识很丰富\古代的货币：贝\贝币资料\贝币04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6530" y="2931790"/>
            <a:ext cx="1630895" cy="12967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76B7E468-2CE8-4BCF-B725-324E09B34109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6F8196B4-8175-4DEC-8DEF-0A24D64AB17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30">
            <a:extLst>
              <a:ext uri="{FF2B5EF4-FFF2-40B4-BE49-F238E27FC236}">
                <a16:creationId xmlns:a16="http://schemas.microsoft.com/office/drawing/2014/main" id="{0B042886-C1ED-4F5C-B341-10C2838A4AB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6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834B300E-0007-4EAC-8DBE-8CC8A3C73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文本框 14">
            <a:extLst>
              <a:ext uri="{FF2B5EF4-FFF2-40B4-BE49-F238E27FC236}">
                <a16:creationId xmlns:a16="http://schemas.microsoft.com/office/drawing/2014/main" id="{2462BDEB-D9D8-4B55-862D-E2CDC78D37AC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2711982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515670" y="2743672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贺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055420" y="2211710"/>
            <a:ext cx="165735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400" dirty="0" err="1">
                <a:solidFill>
                  <a:srgbClr val="FF0000"/>
                </a:solidFill>
                <a:latin typeface="宋体" pitchFamily="2" charset="-122"/>
              </a:rPr>
              <a:t>hè</a:t>
            </a:r>
            <a:endParaRPr lang="en-US" altLang="zh-CN" sz="4400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9225" name="TextBox 8"/>
          <p:cNvSpPr txBox="1">
            <a:spLocks noChangeArrowheads="1"/>
          </p:cNvSpPr>
          <p:nvPr/>
        </p:nvSpPr>
        <p:spPr bwMode="auto">
          <a:xfrm>
            <a:off x="3131839" y="3165873"/>
            <a:ext cx="377926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贺，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会意兼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形声字，由“贝、加”组成。贝，形旁，表示与钱财有关；加，声旁，表示读音，也表示增加的意思。本义指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奉送礼物表示庆祝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</a:p>
        </p:txBody>
      </p:sp>
      <p:pic>
        <p:nvPicPr>
          <p:cNvPr id="14345" name="Picture 9" descr="C:\Users\Administrator\Desktop\祝贺0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866434"/>
            <a:ext cx="1585132" cy="9936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51" name="图片 10" descr="C:\Users\lenovo\Desktop\图片20200403\祝贺0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203598"/>
            <a:ext cx="2520280" cy="162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52" name="组合 7"/>
          <p:cNvGrpSpPr>
            <a:grpSpLocks/>
          </p:cNvGrpSpPr>
          <p:nvPr/>
        </p:nvGrpSpPr>
        <p:grpSpPr bwMode="auto">
          <a:xfrm>
            <a:off x="4501629" y="1725217"/>
            <a:ext cx="1006475" cy="1202860"/>
            <a:chOff x="3807219" y="548800"/>
            <a:chExt cx="1006475" cy="1603257"/>
          </a:xfrm>
        </p:grpSpPr>
        <p:sp>
          <p:nvSpPr>
            <p:cNvPr id="7189" name="Text Box 15"/>
            <p:cNvSpPr txBox="1">
              <a:spLocks noChangeArrowheads="1"/>
            </p:cNvSpPr>
            <p:nvPr/>
          </p:nvSpPr>
          <p:spPr bwMode="auto">
            <a:xfrm>
              <a:off x="3807219" y="1700808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7190" name="图片 4096" descr="贺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26246" y="548800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3" name="组合 8"/>
          <p:cNvGrpSpPr>
            <a:grpSpLocks/>
          </p:cNvGrpSpPr>
          <p:nvPr/>
        </p:nvGrpSpPr>
        <p:grpSpPr bwMode="auto">
          <a:xfrm>
            <a:off x="5293717" y="1725217"/>
            <a:ext cx="1006475" cy="1202860"/>
            <a:chOff x="4836982" y="548800"/>
            <a:chExt cx="1006475" cy="1603257"/>
          </a:xfrm>
        </p:grpSpPr>
        <p:sp>
          <p:nvSpPr>
            <p:cNvPr id="7187" name="Text Box 16"/>
            <p:cNvSpPr txBox="1">
              <a:spLocks noChangeArrowheads="1"/>
            </p:cNvSpPr>
            <p:nvPr/>
          </p:nvSpPr>
          <p:spPr bwMode="auto">
            <a:xfrm>
              <a:off x="4836982" y="1700808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7188" name="图片 4097" descr="贺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56535" y="548800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4" name="组合 9"/>
          <p:cNvGrpSpPr>
            <a:grpSpLocks/>
          </p:cNvGrpSpPr>
          <p:nvPr/>
        </p:nvGrpSpPr>
        <p:grpSpPr bwMode="auto">
          <a:xfrm>
            <a:off x="6141045" y="1778794"/>
            <a:ext cx="1311275" cy="1149178"/>
            <a:chOff x="5680725" y="620800"/>
            <a:chExt cx="1310400" cy="1531069"/>
          </a:xfrm>
        </p:grpSpPr>
        <p:sp>
          <p:nvSpPr>
            <p:cNvPr id="7185" name="Text Box 16"/>
            <p:cNvSpPr txBox="1">
              <a:spLocks noChangeArrowheads="1"/>
            </p:cNvSpPr>
            <p:nvPr/>
          </p:nvSpPr>
          <p:spPr bwMode="auto">
            <a:xfrm>
              <a:off x="5947032" y="1700808"/>
              <a:ext cx="1006475" cy="4510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7186" name="图片 30743" descr="贺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0725" y="620800"/>
              <a:ext cx="1310400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5" name="组合 16"/>
          <p:cNvGrpSpPr>
            <a:grpSpLocks/>
          </p:cNvGrpSpPr>
          <p:nvPr/>
        </p:nvGrpSpPr>
        <p:grpSpPr bwMode="auto">
          <a:xfrm>
            <a:off x="2051720" y="3200346"/>
            <a:ext cx="1006475" cy="1201938"/>
            <a:chOff x="7559154" y="548800"/>
            <a:chExt cx="1006475" cy="1603738"/>
          </a:xfrm>
        </p:grpSpPr>
        <p:sp>
          <p:nvSpPr>
            <p:cNvPr id="7183" name="Text Box 16"/>
            <p:cNvSpPr txBox="1">
              <a:spLocks noChangeArrowheads="1"/>
            </p:cNvSpPr>
            <p:nvPr/>
          </p:nvSpPr>
          <p:spPr bwMode="auto">
            <a:xfrm>
              <a:off x="7559154" y="1700808"/>
              <a:ext cx="1006475" cy="451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7184" name="图片 30745" descr="贺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79233" y="548800"/>
              <a:ext cx="96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80" name="Rectangle 15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7181" name="Rectangle 19"/>
          <p:cNvSpPr>
            <a:spLocks noChangeArrowheads="1"/>
          </p:cNvSpPr>
          <p:nvPr/>
        </p:nvSpPr>
        <p:spPr bwMode="auto">
          <a:xfrm>
            <a:off x="0" y="936367"/>
            <a:ext cx="20550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zh-CN" altLang="zh-CN" sz="600"/>
              <a:t> </a:t>
            </a:r>
            <a:endParaRPr lang="zh-CN" altLang="zh-CN"/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F50E2835-D158-4B91-888F-7A57381D4100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2A86C4DA-7DF0-4F20-A045-4AE25C31A76B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>
            <a:extLst>
              <a:ext uri="{FF2B5EF4-FFF2-40B4-BE49-F238E27FC236}">
                <a16:creationId xmlns:a16="http://schemas.microsoft.com/office/drawing/2014/main" id="{974E9B35-6B62-46A0-AC3E-EA0B86D751F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B8656ACB-9A1A-4A49-A9C5-A8A4916419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2281FEB3-3F84-4B8D-AA28-093ED7A91A35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98557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9225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803702" y="2491979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购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343452" y="1923678"/>
            <a:ext cx="165735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400" dirty="0" err="1">
                <a:solidFill>
                  <a:srgbClr val="FF0000"/>
                </a:solidFill>
                <a:latin typeface="宋体" pitchFamily="2" charset="-122"/>
              </a:rPr>
              <a:t>gòu</a:t>
            </a:r>
            <a:endParaRPr lang="en-US" altLang="zh-CN" sz="4400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1269" name="TextBox 8"/>
          <p:cNvSpPr txBox="1">
            <a:spLocks noChangeArrowheads="1"/>
          </p:cNvSpPr>
          <p:nvPr/>
        </p:nvSpPr>
        <p:spPr bwMode="auto">
          <a:xfrm>
            <a:off x="2073457" y="2859782"/>
            <a:ext cx="2930591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购，形声字，由“贝、勾”组成。贝，形旁，表示与钱财有关；勾，声旁，表示读音。本义指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悬赏征求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”；现在指买。</a:t>
            </a:r>
            <a:endParaRPr lang="zh-CN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8198" name="Rectangle 2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pic>
        <p:nvPicPr>
          <p:cNvPr id="18442" name="Picture 10" descr="F:\10校本课程_汉字奥秘\20120317汉字奥秘_特色课程\汉字奥秘\蕴含知识很丰富\古代的货币：贝\贝币资料\相关图片\购物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9620" y="1220367"/>
            <a:ext cx="2541509" cy="138240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443" name="Picture 11" descr="F:\10校本课程_汉字奥秘\20120317汉字奥秘_特色课程\汉字奥秘\蕴含知识很丰富\古代的货币：贝\贝币资料\相关图片\购物0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2839897"/>
            <a:ext cx="2110432" cy="12992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pSp>
        <p:nvGrpSpPr>
          <p:cNvPr id="8201" name="组合 7"/>
          <p:cNvGrpSpPr>
            <a:grpSpLocks/>
          </p:cNvGrpSpPr>
          <p:nvPr/>
        </p:nvGrpSpPr>
        <p:grpSpPr bwMode="auto">
          <a:xfrm>
            <a:off x="4704531" y="1203598"/>
            <a:ext cx="1006475" cy="1182571"/>
            <a:chOff x="4139952" y="0"/>
            <a:chExt cx="1006475" cy="1575906"/>
          </a:xfrm>
        </p:grpSpPr>
        <p:sp>
          <p:nvSpPr>
            <p:cNvPr id="8210" name="Text Box 16"/>
            <p:cNvSpPr txBox="1">
              <a:spLocks noChangeArrowheads="1"/>
            </p:cNvSpPr>
            <p:nvPr/>
          </p:nvSpPr>
          <p:spPr bwMode="auto">
            <a:xfrm>
              <a:off x="4139952" y="1124745"/>
              <a:ext cx="1006475" cy="451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8211" name="图片 39999" descr="购_篆书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3716" y="0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2" name="组合 6"/>
          <p:cNvGrpSpPr>
            <a:grpSpLocks/>
          </p:cNvGrpSpPr>
          <p:nvPr/>
        </p:nvGrpSpPr>
        <p:grpSpPr bwMode="auto">
          <a:xfrm>
            <a:off x="5758831" y="1203598"/>
            <a:ext cx="1023937" cy="1182571"/>
            <a:chOff x="5098680" y="0"/>
            <a:chExt cx="1023158" cy="1575906"/>
          </a:xfrm>
        </p:grpSpPr>
        <p:sp>
          <p:nvSpPr>
            <p:cNvPr id="8208" name="Text Box 16"/>
            <p:cNvSpPr txBox="1">
              <a:spLocks noChangeArrowheads="1"/>
            </p:cNvSpPr>
            <p:nvPr/>
          </p:nvSpPr>
          <p:spPr bwMode="auto">
            <a:xfrm>
              <a:off x="5107022" y="1124745"/>
              <a:ext cx="1006475" cy="451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8209" name="图片 30750" descr="购_楷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8680" y="0"/>
              <a:ext cx="102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203" name="Rectangle 15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8204" name="组合 8"/>
          <p:cNvGrpSpPr>
            <a:grpSpLocks/>
          </p:cNvGrpSpPr>
          <p:nvPr/>
        </p:nvGrpSpPr>
        <p:grpSpPr bwMode="auto">
          <a:xfrm>
            <a:off x="6732240" y="1203598"/>
            <a:ext cx="1052512" cy="1182571"/>
            <a:chOff x="6619404" y="0"/>
            <a:chExt cx="1051579" cy="1575906"/>
          </a:xfrm>
        </p:grpSpPr>
        <p:pic>
          <p:nvPicPr>
            <p:cNvPr id="8206" name="图片 30751" descr="购_楷书2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9404" y="0"/>
              <a:ext cx="105157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7" name="Text Box 16"/>
            <p:cNvSpPr txBox="1">
              <a:spLocks noChangeArrowheads="1"/>
            </p:cNvSpPr>
            <p:nvPr/>
          </p:nvSpPr>
          <p:spPr bwMode="auto">
            <a:xfrm>
              <a:off x="6641956" y="1124745"/>
              <a:ext cx="1006475" cy="451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96474926-DB5C-4C2B-9BAE-CA361D261BFF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id="{11EAAF20-3CA5-43CE-8E7F-7D9C7AF3FF78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30">
            <a:extLst>
              <a:ext uri="{FF2B5EF4-FFF2-40B4-BE49-F238E27FC236}">
                <a16:creationId xmlns:a16="http://schemas.microsoft.com/office/drawing/2014/main" id="{27EB80D7-365D-431C-864D-A2DBD8CD4F6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83D722D-1B83-41D6-8D72-78FA72190F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文本框 14">
            <a:extLst>
              <a:ext uri="{FF2B5EF4-FFF2-40B4-BE49-F238E27FC236}">
                <a16:creationId xmlns:a16="http://schemas.microsoft.com/office/drawing/2014/main" id="{000DBBD5-9DAE-45DB-A851-546A6782BFBA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67361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3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4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3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11269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TextBox 8"/>
          <p:cNvSpPr txBox="1">
            <a:spLocks noChangeArrowheads="1"/>
          </p:cNvSpPr>
          <p:nvPr/>
        </p:nvSpPr>
        <p:spPr bwMode="auto">
          <a:xfrm>
            <a:off x="3204593" y="3075806"/>
            <a:ext cx="3383631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赏，形声字，由“贝、尚”组成。贝，形旁，表示与钱财有关；尚，声旁，表示读音。本义指赏赐、奖给。指地位高的人或长辈给地位低的人或晚辈财物。</a:t>
            </a:r>
          </a:p>
        </p:txBody>
      </p:sp>
      <p:pic>
        <p:nvPicPr>
          <p:cNvPr id="14346" name="Picture 10" descr="F:\10校本课程_汉字奥秘\20120317汉字奥秘_特色课程\汉字奥秘\蕴含知识很丰富\古代的货币：贝\贝币资料\相关图片\奖赏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848707"/>
            <a:ext cx="2354735" cy="1523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1" name="组合 14"/>
          <p:cNvGrpSpPr>
            <a:grpSpLocks/>
          </p:cNvGrpSpPr>
          <p:nvPr/>
        </p:nvGrpSpPr>
        <p:grpSpPr bwMode="auto">
          <a:xfrm>
            <a:off x="3295724" y="1491630"/>
            <a:ext cx="1006475" cy="1202860"/>
            <a:chOff x="3563938" y="548800"/>
            <a:chExt cx="1006475" cy="1603257"/>
          </a:xfrm>
        </p:grpSpPr>
        <p:sp>
          <p:nvSpPr>
            <p:cNvPr id="9238" name="Text Box 14"/>
            <p:cNvSpPr txBox="1">
              <a:spLocks noChangeArrowheads="1"/>
            </p:cNvSpPr>
            <p:nvPr/>
          </p:nvSpPr>
          <p:spPr bwMode="auto">
            <a:xfrm>
              <a:off x="3563938" y="1700808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9239" name="图片 4103" descr="赏_金文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7702" y="548800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2" name="组合 15"/>
          <p:cNvGrpSpPr>
            <a:grpSpLocks/>
          </p:cNvGrpSpPr>
          <p:nvPr/>
        </p:nvGrpSpPr>
        <p:grpSpPr bwMode="auto">
          <a:xfrm>
            <a:off x="4311724" y="1491630"/>
            <a:ext cx="1006475" cy="1202860"/>
            <a:chOff x="4647001" y="548800"/>
            <a:chExt cx="1006475" cy="1603257"/>
          </a:xfrm>
        </p:grpSpPr>
        <p:sp>
          <p:nvSpPr>
            <p:cNvPr id="9236" name="Text Box 15"/>
            <p:cNvSpPr txBox="1">
              <a:spLocks noChangeArrowheads="1"/>
            </p:cNvSpPr>
            <p:nvPr/>
          </p:nvSpPr>
          <p:spPr bwMode="auto">
            <a:xfrm>
              <a:off x="4647001" y="1700808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9237" name="图片 4106" descr="赏_金文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6554" y="548800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3" name="组合 16"/>
          <p:cNvGrpSpPr>
            <a:grpSpLocks/>
          </p:cNvGrpSpPr>
          <p:nvPr/>
        </p:nvGrpSpPr>
        <p:grpSpPr bwMode="auto">
          <a:xfrm>
            <a:off x="5326137" y="1491630"/>
            <a:ext cx="1006475" cy="1202860"/>
            <a:chOff x="5718433" y="548800"/>
            <a:chExt cx="1006475" cy="1603257"/>
          </a:xfrm>
        </p:grpSpPr>
        <p:sp>
          <p:nvSpPr>
            <p:cNvPr id="9234" name="Text Box 16"/>
            <p:cNvSpPr txBox="1">
              <a:spLocks noChangeArrowheads="1"/>
            </p:cNvSpPr>
            <p:nvPr/>
          </p:nvSpPr>
          <p:spPr bwMode="auto">
            <a:xfrm>
              <a:off x="5718433" y="1700808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9235" name="图片 39997" descr="赏_篆书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0618" y="548800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4" name="组合 17"/>
          <p:cNvGrpSpPr>
            <a:grpSpLocks/>
          </p:cNvGrpSpPr>
          <p:nvPr/>
        </p:nvGrpSpPr>
        <p:grpSpPr bwMode="auto">
          <a:xfrm>
            <a:off x="6340549" y="1559496"/>
            <a:ext cx="1033463" cy="1135076"/>
            <a:chOff x="6446455" y="638800"/>
            <a:chExt cx="1032354" cy="1513404"/>
          </a:xfrm>
        </p:grpSpPr>
        <p:sp>
          <p:nvSpPr>
            <p:cNvPr id="9232" name="Text Box 16"/>
            <p:cNvSpPr txBox="1">
              <a:spLocks noChangeArrowheads="1"/>
            </p:cNvSpPr>
            <p:nvPr/>
          </p:nvSpPr>
          <p:spPr bwMode="auto">
            <a:xfrm>
              <a:off x="6459395" y="1700808"/>
              <a:ext cx="1006475" cy="45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9233" name="图片 2048" descr="赏_隶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6455" y="638800"/>
              <a:ext cx="1032354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5" name="组合 18"/>
          <p:cNvGrpSpPr>
            <a:grpSpLocks/>
          </p:cNvGrpSpPr>
          <p:nvPr/>
        </p:nvGrpSpPr>
        <p:grpSpPr bwMode="auto">
          <a:xfrm>
            <a:off x="7381949" y="1491630"/>
            <a:ext cx="1006475" cy="1202860"/>
            <a:chOff x="7650562" y="548800"/>
            <a:chExt cx="1006475" cy="1603257"/>
          </a:xfrm>
        </p:grpSpPr>
        <p:sp>
          <p:nvSpPr>
            <p:cNvPr id="9230" name="Text Box 16"/>
            <p:cNvSpPr txBox="1">
              <a:spLocks noChangeArrowheads="1"/>
            </p:cNvSpPr>
            <p:nvPr/>
          </p:nvSpPr>
          <p:spPr bwMode="auto">
            <a:xfrm>
              <a:off x="7650562" y="1700808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9231" name="图片 2049" descr="赏_楷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3273" y="548800"/>
              <a:ext cx="88105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226" name="Rectangle 16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043062" y="2221508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赏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1457400" y="1563638"/>
            <a:ext cx="190817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400" dirty="0" err="1">
                <a:solidFill>
                  <a:srgbClr val="FF0000"/>
                </a:solidFill>
                <a:latin typeface="宋体" pitchFamily="2" charset="-122"/>
              </a:rPr>
              <a:t>shǎng</a:t>
            </a:r>
            <a:endParaRPr lang="en-US" altLang="zh-CN" sz="4400" dirty="0">
              <a:solidFill>
                <a:srgbClr val="FF0000"/>
              </a:solidFill>
              <a:latin typeface="宋体" pitchFamily="2" charset="-122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2C339DAA-D7DD-4F46-8E23-DE0175E62A33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D4B39AC2-B0EA-4F1E-ACCC-9AC4C5E9D605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9100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autoUpdateAnimBg="0"/>
      <p:bldP spid="2057" grpId="0" autoUpdateAnimBg="0"/>
      <p:bldP spid="2058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660232" y="2432958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财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199982" y="1779662"/>
            <a:ext cx="165735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400" dirty="0" err="1">
                <a:solidFill>
                  <a:srgbClr val="FF0000"/>
                </a:solidFill>
                <a:latin typeface="宋体" pitchFamily="2" charset="-122"/>
              </a:rPr>
              <a:t>cái</a:t>
            </a:r>
            <a:endParaRPr lang="en-US" altLang="zh-CN" sz="4400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5365" name="TextBox 8"/>
          <p:cNvSpPr txBox="1">
            <a:spLocks noChangeArrowheads="1"/>
          </p:cNvSpPr>
          <p:nvPr/>
        </p:nvSpPr>
        <p:spPr bwMode="auto">
          <a:xfrm>
            <a:off x="2509393" y="3147814"/>
            <a:ext cx="4175497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财，形声字，由“贝、才”组成。贝，形旁，表示与钱财有关；才，声旁，表示读音。本义指财物。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0246" name="Rectangle 2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pic>
        <p:nvPicPr>
          <p:cNvPr id="15368" name="Picture 10" descr="F:\10校本课程_汉字奥秘\20120317汉字奥秘_特色课程\汉字奥秘\蕴含知识很丰富\古代的货币：贝\贝币资料\相关图片\招财进宝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131590"/>
            <a:ext cx="1976278" cy="1508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8" name="组合 7"/>
          <p:cNvGrpSpPr>
            <a:grpSpLocks/>
          </p:cNvGrpSpPr>
          <p:nvPr/>
        </p:nvGrpSpPr>
        <p:grpSpPr bwMode="auto">
          <a:xfrm>
            <a:off x="4076582" y="1527101"/>
            <a:ext cx="1006475" cy="1202880"/>
            <a:chOff x="5220072" y="188640"/>
            <a:chExt cx="1006475" cy="1603413"/>
          </a:xfrm>
        </p:grpSpPr>
        <p:sp>
          <p:nvSpPr>
            <p:cNvPr id="10256" name="Text Box 16"/>
            <p:cNvSpPr txBox="1">
              <a:spLocks noChangeArrowheads="1"/>
            </p:cNvSpPr>
            <p:nvPr/>
          </p:nvSpPr>
          <p:spPr bwMode="auto">
            <a:xfrm>
              <a:off x="5220072" y="1340768"/>
              <a:ext cx="1006475" cy="451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0257" name="图片 39995" descr="财_篆书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11204" y="188640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49" name="组合 8"/>
          <p:cNvGrpSpPr>
            <a:grpSpLocks/>
          </p:cNvGrpSpPr>
          <p:nvPr/>
        </p:nvGrpSpPr>
        <p:grpSpPr bwMode="auto">
          <a:xfrm>
            <a:off x="5208469" y="1580782"/>
            <a:ext cx="1046163" cy="1149199"/>
            <a:chOff x="6501058" y="260640"/>
            <a:chExt cx="1046119" cy="1531227"/>
          </a:xfrm>
        </p:grpSpPr>
        <p:sp>
          <p:nvSpPr>
            <p:cNvPr id="10254" name="Text Box 16"/>
            <p:cNvSpPr txBox="1">
              <a:spLocks noChangeArrowheads="1"/>
            </p:cNvSpPr>
            <p:nvPr/>
          </p:nvSpPr>
          <p:spPr bwMode="auto">
            <a:xfrm>
              <a:off x="6520880" y="1340768"/>
              <a:ext cx="1006475" cy="451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0255" name="图片 2051" descr="财_隶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1058" y="260640"/>
              <a:ext cx="1046119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50" name="组合 9"/>
          <p:cNvGrpSpPr>
            <a:grpSpLocks/>
          </p:cNvGrpSpPr>
          <p:nvPr/>
        </p:nvGrpSpPr>
        <p:grpSpPr bwMode="auto">
          <a:xfrm>
            <a:off x="6380043" y="1527101"/>
            <a:ext cx="1081088" cy="1202880"/>
            <a:chOff x="7718336" y="188640"/>
            <a:chExt cx="1080000" cy="1603413"/>
          </a:xfrm>
        </p:grpSpPr>
        <p:sp>
          <p:nvSpPr>
            <p:cNvPr id="10252" name="Text Box 16"/>
            <p:cNvSpPr txBox="1">
              <a:spLocks noChangeArrowheads="1"/>
            </p:cNvSpPr>
            <p:nvPr/>
          </p:nvSpPr>
          <p:spPr bwMode="auto">
            <a:xfrm>
              <a:off x="7755099" y="1340768"/>
              <a:ext cx="1006475" cy="451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10253" name="图片 2052" descr="财_楷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8336" y="188640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A4459E13-A53A-41E7-8C4E-DC23ECD32FDD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B1D5CBF6-700B-4A50-B046-CBB2E6285DBB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30">
            <a:extLst>
              <a:ext uri="{FF2B5EF4-FFF2-40B4-BE49-F238E27FC236}">
                <a16:creationId xmlns:a16="http://schemas.microsoft.com/office/drawing/2014/main" id="{E23CCE95-DC50-43C5-97E3-C2E04B529C49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979712" y="247749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rgbClr val="FF0000"/>
                </a:solidFill>
                <a:uFillTx/>
                <a:latin typeface="华文行楷" pitchFamily="2" charset="-122"/>
                <a:ea typeface="华文行楷" pitchFamily="2" charset="-122"/>
                <a:sym typeface="汉仪晓波画报黑W" panose="00020600040101010101" charset="-122"/>
              </a:rPr>
              <a:t>弘扬汉字文化</a:t>
            </a:r>
            <a:endParaRPr lang="en-US" altLang="zh-CN" sz="1400" b="1" dirty="0">
              <a:solidFill>
                <a:srgbClr val="FF0000"/>
              </a:solidFill>
              <a:uFillTx/>
              <a:latin typeface="华文行楷" pitchFamily="2" charset="-122"/>
              <a:ea typeface="华文行楷" pitchFamily="2" charset="-122"/>
              <a:sym typeface="汉仪晓波画报黑W" panose="00020600040101010101" charset="-122"/>
            </a:endParaRPr>
          </a:p>
        </p:txBody>
      </p:sp>
      <p:sp>
        <p:nvSpPr>
          <p:cNvPr id="21" name="文本框 14">
            <a:extLst>
              <a:ext uri="{FF2B5EF4-FFF2-40B4-BE49-F238E27FC236}">
                <a16:creationId xmlns:a16="http://schemas.microsoft.com/office/drawing/2014/main" id="{6B4B61DF-B412-489E-8735-FC8BF48BEB4C}"/>
              </a:ext>
            </a:extLst>
          </p:cNvPr>
          <p:cNvSpPr txBox="1"/>
          <p:nvPr/>
        </p:nvSpPr>
        <p:spPr>
          <a:xfrm>
            <a:off x="7308303" y="4803998"/>
            <a:ext cx="1746437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建立文化自信</a:t>
            </a:r>
            <a:endParaRPr lang="en-US" altLang="zh-CN" sz="140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8183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1536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2" name="Text Box 6">
            <a:extLst>
              <a:ext uri="{FF2B5EF4-FFF2-40B4-BE49-F238E27FC236}">
                <a16:creationId xmlns:a16="http://schemas.microsoft.com/office/drawing/2014/main" id="{CBE5DECE-82D9-4DD7-9199-F088B09A94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2200" y="1070975"/>
            <a:ext cx="2231920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贝</a:t>
            </a:r>
          </a:p>
        </p:txBody>
      </p:sp>
      <p:sp>
        <p:nvSpPr>
          <p:cNvPr id="33" name="Text Box 8">
            <a:extLst>
              <a:ext uri="{FF2B5EF4-FFF2-40B4-BE49-F238E27FC236}">
                <a16:creationId xmlns:a16="http://schemas.microsoft.com/office/drawing/2014/main" id="{55DF719B-177B-4F26-A7C3-B70DC37C4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1541744"/>
            <a:ext cx="4321175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1.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“贝”作“形旁”的形声字</a:t>
            </a:r>
          </a:p>
        </p:txBody>
      </p:sp>
      <p:sp>
        <p:nvSpPr>
          <p:cNvPr id="34" name="Text Box 9">
            <a:extLst>
              <a:ext uri="{FF2B5EF4-FFF2-40B4-BE49-F238E27FC236}">
                <a16:creationId xmlns:a16="http://schemas.microsoft.com/office/drawing/2014/main" id="{74F73510-4AA2-4A43-BF78-62B057846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2112584"/>
            <a:ext cx="4196992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财、资、账、货、贡、贱、购、贩、赏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 </a:t>
            </a:r>
          </a:p>
        </p:txBody>
      </p:sp>
      <p:sp>
        <p:nvSpPr>
          <p:cNvPr id="35" name="Text Box 10">
            <a:extLst>
              <a:ext uri="{FF2B5EF4-FFF2-40B4-BE49-F238E27FC236}">
                <a16:creationId xmlns:a16="http://schemas.microsoft.com/office/drawing/2014/main" id="{AB84FC2F-D40D-4CB6-982C-60FEBE43D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3291830"/>
            <a:ext cx="3570089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狈、呗、坝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</a:t>
            </a:r>
          </a:p>
        </p:txBody>
      </p:sp>
      <p:sp>
        <p:nvSpPr>
          <p:cNvPr id="36" name="Text Box 11">
            <a:extLst>
              <a:ext uri="{FF2B5EF4-FFF2-40B4-BE49-F238E27FC236}">
                <a16:creationId xmlns:a16="http://schemas.microsoft.com/office/drawing/2014/main" id="{AE9FA8A6-3445-45CB-A74C-9569405A0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2708468"/>
            <a:ext cx="4176713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2.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“贝”作“声旁”的形声字</a:t>
            </a:r>
          </a:p>
        </p:txBody>
      </p:sp>
      <p:sp>
        <p:nvSpPr>
          <p:cNvPr id="37" name="Text Box 8">
            <a:extLst>
              <a:ext uri="{FF2B5EF4-FFF2-40B4-BE49-F238E27FC236}">
                <a16:creationId xmlns:a16="http://schemas.microsoft.com/office/drawing/2014/main" id="{85B3885B-121E-4020-A120-3FD807BA8A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949817"/>
            <a:ext cx="432117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“贝”作偏旁组成的形声字</a:t>
            </a:r>
          </a:p>
        </p:txBody>
      </p:sp>
      <p:pic>
        <p:nvPicPr>
          <p:cNvPr id="14" name="Picture 6" descr="F:\10校本课程_汉字奥秘\20120317汉字奥秘_特色课程\汉字奥秘\蕴含知识很丰富\古代的货币：贝\贝币资料\新建文件夹\海贝04.jpg">
            <a:extLst>
              <a:ext uri="{FF2B5EF4-FFF2-40B4-BE49-F238E27FC236}">
                <a16:creationId xmlns:a16="http://schemas.microsoft.com/office/drawing/2014/main" id="{80A94290-3944-4089-8211-B223F45B1F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887" y="3053912"/>
            <a:ext cx="1985144" cy="15040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1935143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7143</TotalTime>
  <Words>348</Words>
  <Application>Microsoft Office PowerPoint</Application>
  <PresentationFormat>全屏显示(16:9)</PresentationFormat>
  <Paragraphs>63</Paragraphs>
  <Slides>7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4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1408</cp:revision>
  <dcterms:created xsi:type="dcterms:W3CDTF">2011-03-21T09:38:00Z</dcterms:created>
  <dcterms:modified xsi:type="dcterms:W3CDTF">2026-07-10T22:42:30Z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