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412" r:id="rId2"/>
    <p:sldId id="508" r:id="rId3"/>
    <p:sldId id="509" r:id="rId4"/>
    <p:sldId id="507" r:id="rId5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13" d="100"/>
          <a:sy n="113" d="100"/>
        </p:scale>
        <p:origin x="614" y="67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21835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tags" Target="../tags/tag2.xml"/><Relationship Id="rId7" Type="http://schemas.openxmlformats.org/officeDocument/2006/relationships/image" Target="../media/image4.jpeg"/><Relationship Id="rId12" Type="http://schemas.openxmlformats.org/officeDocument/2006/relationships/image" Target="../media/image9.png"/><Relationship Id="rId2" Type="http://schemas.openxmlformats.org/officeDocument/2006/relationships/tags" Target="../tags/tag1.xml"/><Relationship Id="rId1" Type="http://schemas.openxmlformats.org/officeDocument/2006/relationships/audio" Target="dow00004.wav" TargetMode="Externa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7.jpeg"/><Relationship Id="rId4" Type="http://schemas.openxmlformats.org/officeDocument/2006/relationships/tags" Target="../tags/tag3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12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tags" Target="../tags/tag9.xml"/><Relationship Id="rId7" Type="http://schemas.openxmlformats.org/officeDocument/2006/relationships/image" Target="../media/image14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7" Type="http://schemas.openxmlformats.org/officeDocument/2006/relationships/image" Target="../media/image16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0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1116087" y="2576974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牛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1798712" y="1995686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dirty="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ni</a:t>
            </a:r>
            <a:r>
              <a:rPr lang="zh-CN" altLang="zh-CN" sz="4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ú</a:t>
            </a:r>
            <a:endParaRPr lang="en-US" altLang="zh-CN" sz="4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3210915" y="3051602"/>
            <a:ext cx="3024188" cy="1023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牛，象形字。甲骨文字形，描绘的是正面观察的牛头形象，突出了牛角向上弯的特点。</a:t>
            </a:r>
          </a:p>
        </p:txBody>
      </p:sp>
      <p:pic>
        <p:nvPicPr>
          <p:cNvPr id="4104" name="图片 13" descr="H:\《汉字文化》文本教材\20200210汉字演变形体\牛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7" y="1383506"/>
            <a:ext cx="1284287" cy="1355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5" name="组合 7"/>
          <p:cNvGrpSpPr>
            <a:grpSpLocks/>
          </p:cNvGrpSpPr>
          <p:nvPr/>
        </p:nvGrpSpPr>
        <p:grpSpPr bwMode="auto">
          <a:xfrm>
            <a:off x="5244539" y="1385887"/>
            <a:ext cx="1006475" cy="1190974"/>
            <a:chOff x="4644232" y="1340245"/>
            <a:chExt cx="1006475" cy="1587539"/>
          </a:xfrm>
        </p:grpSpPr>
        <p:sp>
          <p:nvSpPr>
            <p:cNvPr id="4118" name="Text Box 15"/>
            <p:cNvSpPr txBox="1">
              <a:spLocks noChangeArrowheads="1"/>
            </p:cNvSpPr>
            <p:nvPr/>
          </p:nvSpPr>
          <p:spPr bwMode="auto">
            <a:xfrm>
              <a:off x="4644232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4119" name="图片 10267" descr="说明: C:\Users\lenovo\Desktop\20200210汉字演变形体\牛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5364" y="1340245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6" name="组合 8"/>
          <p:cNvGrpSpPr>
            <a:grpSpLocks/>
          </p:cNvGrpSpPr>
          <p:nvPr/>
        </p:nvGrpSpPr>
        <p:grpSpPr bwMode="auto">
          <a:xfrm>
            <a:off x="6204414" y="1385887"/>
            <a:ext cx="1006475" cy="1190974"/>
            <a:chOff x="5724526" y="1340245"/>
            <a:chExt cx="1006475" cy="1587539"/>
          </a:xfrm>
        </p:grpSpPr>
        <p:sp>
          <p:nvSpPr>
            <p:cNvPr id="4116" name="Text Box 16"/>
            <p:cNvSpPr txBox="1">
              <a:spLocks noChangeArrowheads="1"/>
            </p:cNvSpPr>
            <p:nvPr/>
          </p:nvSpPr>
          <p:spPr bwMode="auto">
            <a:xfrm>
              <a:off x="5724526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小篆</a:t>
              </a:r>
            </a:p>
          </p:txBody>
        </p:sp>
        <p:pic>
          <p:nvPicPr>
            <p:cNvPr id="4117" name="图片 17432" descr="说明: C:\Users\lenovo\Desktop\20200210汉字演变形体\牛_篆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2500" y="1340245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7" name="组合 9"/>
          <p:cNvGrpSpPr>
            <a:grpSpLocks/>
          </p:cNvGrpSpPr>
          <p:nvPr/>
        </p:nvGrpSpPr>
        <p:grpSpPr bwMode="auto">
          <a:xfrm>
            <a:off x="7164288" y="1520429"/>
            <a:ext cx="1231900" cy="1056304"/>
            <a:chOff x="6404930" y="1520245"/>
            <a:chExt cx="1231580" cy="1407309"/>
          </a:xfrm>
        </p:grpSpPr>
        <p:sp>
          <p:nvSpPr>
            <p:cNvPr id="4114" name="Text Box 16"/>
            <p:cNvSpPr txBox="1">
              <a:spLocks noChangeArrowheads="1"/>
            </p:cNvSpPr>
            <p:nvPr/>
          </p:nvSpPr>
          <p:spPr bwMode="auto">
            <a:xfrm>
              <a:off x="6517483" y="2476500"/>
              <a:ext cx="1006475" cy="451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4115" name="图片 62" descr="说明: G:\00各种申报材料\2020\20200611《汉字奥秘》\02插图资料\隶书楷书1\新建文件夹\牛_隶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4930" y="1520245"/>
              <a:ext cx="1231580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4109" name="组合 6"/>
          <p:cNvGrpSpPr>
            <a:grpSpLocks/>
          </p:cNvGrpSpPr>
          <p:nvPr/>
        </p:nvGrpSpPr>
        <p:grpSpPr bwMode="auto">
          <a:xfrm>
            <a:off x="4284664" y="1385887"/>
            <a:ext cx="1006475" cy="1190974"/>
            <a:chOff x="3563938" y="1340245"/>
            <a:chExt cx="1006475" cy="1587539"/>
          </a:xfrm>
        </p:grpSpPr>
        <p:sp>
          <p:nvSpPr>
            <p:cNvPr id="4112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4113" name="图片 23" descr="C:\Users\lenovo\Desktop\20200210汉字演变形体\牛_甲骨文.jpg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3748" y="1340245"/>
              <a:ext cx="64685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2" name="Picture 7" descr="image00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675" y="3002618"/>
            <a:ext cx="1944513" cy="1369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dow00004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53779"/>
            <a:ext cx="304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 Box 16"/>
          <p:cNvSpPr txBox="1">
            <a:spLocks noChangeArrowheads="1"/>
          </p:cNvSpPr>
          <p:nvPr/>
        </p:nvSpPr>
        <p:spPr bwMode="auto">
          <a:xfrm>
            <a:off x="1650207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牛角向上的“牛”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F94BBAD2-A7DD-48B6-92C6-1EBE2A49CEA7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36436131-810F-4440-B9B9-FDE464D3C892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30">
            <a:extLst>
              <a:ext uri="{FF2B5EF4-FFF2-40B4-BE49-F238E27FC236}">
                <a16:creationId xmlns:a16="http://schemas.microsoft.com/office/drawing/2014/main" id="{3FEACE78-B755-4AB2-8220-82B65DAF876A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DF6655C-3476-4CDF-BB47-494D5D327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FF5FCEA9-0E5A-438C-8646-888FA1F9700C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91702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41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4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5140" grpId="0" autoUpdateAnimBg="0"/>
      <p:bldP spid="5141" grpId="0" autoUpdateAnimBg="0"/>
      <p:bldP spid="5142" grpId="0" autoUpdateAnimBg="0"/>
      <p:bldP spid="2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5127" name="Rectangle 3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cxnSp>
        <p:nvCxnSpPr>
          <p:cNvPr id="20" name="直接连接符 19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“牛”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有关的形声字</a:t>
            </a:r>
          </a:p>
        </p:txBody>
      </p:sp>
      <p:sp>
        <p:nvSpPr>
          <p:cNvPr id="25" name="文本框 30">
            <a:extLst>
              <a:ext uri="{FF2B5EF4-FFF2-40B4-BE49-F238E27FC236}">
                <a16:creationId xmlns:a16="http://schemas.microsoft.com/office/drawing/2014/main" id="{7665811F-BC53-4453-AC15-189B58341A7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A72D732C-49F1-40D7-B7E6-9D00075F6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>
            <a:extLst>
              <a:ext uri="{FF2B5EF4-FFF2-40B4-BE49-F238E27FC236}">
                <a16:creationId xmlns:a16="http://schemas.microsoft.com/office/drawing/2014/main" id="{BCE92D7A-E316-4B14-B077-6072FD0E8BD3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29" name="Text Box 8">
            <a:extLst>
              <a:ext uri="{FF2B5EF4-FFF2-40B4-BE49-F238E27FC236}">
                <a16:creationId xmlns:a16="http://schemas.microsoft.com/office/drawing/2014/main" id="{09DF0ECB-F4B4-4F4B-9DA0-F5E12A2146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1991" y="1517293"/>
            <a:ext cx="29527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牺</a:t>
            </a:r>
          </a:p>
        </p:txBody>
      </p:sp>
      <p:sp>
        <p:nvSpPr>
          <p:cNvPr id="30" name="Text Box 9">
            <a:extLst>
              <a:ext uri="{FF2B5EF4-FFF2-40B4-BE49-F238E27FC236}">
                <a16:creationId xmlns:a16="http://schemas.microsoft.com/office/drawing/2014/main" id="{FC5CA5AA-2256-4C25-91D6-8CC605F4F3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3354" y="872768"/>
            <a:ext cx="14700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>
                <a:solidFill>
                  <a:srgbClr val="FF0000"/>
                </a:solidFill>
                <a:latin typeface="宋体" panose="02010600030101010101" pitchFamily="2" charset="-122"/>
              </a:rPr>
              <a:t>xī</a:t>
            </a:r>
          </a:p>
        </p:txBody>
      </p:sp>
      <p:sp>
        <p:nvSpPr>
          <p:cNvPr id="31" name="Text Box 16">
            <a:extLst>
              <a:ext uri="{FF2B5EF4-FFF2-40B4-BE49-F238E27FC236}">
                <a16:creationId xmlns:a16="http://schemas.microsoft.com/office/drawing/2014/main" id="{F20103FD-BB45-4642-BAE6-6C7928BF87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1738" y="3750072"/>
            <a:ext cx="3529012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牺，形声字。从牛，羲声。本义指做祭品用的毛色纯一的牲畜。</a:t>
            </a:r>
          </a:p>
        </p:txBody>
      </p:sp>
      <p:pic>
        <p:nvPicPr>
          <p:cNvPr id="32" name="Picture 10" descr="F:\10校本课程_汉字奥秘\20120317汉字奥秘_特色课程\汉字奥秘\04二下\05第五讲：牛部汉字：牛告牺牲牢牧牵牟\图片资料\牺牲品3.jpg">
            <a:extLst>
              <a:ext uri="{FF2B5EF4-FFF2-40B4-BE49-F238E27FC236}">
                <a16:creationId xmlns:a16="http://schemas.microsoft.com/office/drawing/2014/main" id="{4AD91061-1B39-4065-9DDB-1E6E63541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13027" y="2045120"/>
            <a:ext cx="2768429" cy="20850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33" name="组合 13">
            <a:extLst>
              <a:ext uri="{FF2B5EF4-FFF2-40B4-BE49-F238E27FC236}">
                <a16:creationId xmlns:a16="http://schemas.microsoft.com/office/drawing/2014/main" id="{B5333434-6780-400E-B3BB-1F2226FB7923}"/>
              </a:ext>
            </a:extLst>
          </p:cNvPr>
          <p:cNvGrpSpPr>
            <a:grpSpLocks/>
          </p:cNvGrpSpPr>
          <p:nvPr/>
        </p:nvGrpSpPr>
        <p:grpSpPr bwMode="auto">
          <a:xfrm>
            <a:off x="5418895" y="1682537"/>
            <a:ext cx="1008062" cy="1516063"/>
            <a:chOff x="6604000" y="1412776"/>
            <a:chExt cx="1008063" cy="1516162"/>
          </a:xfrm>
        </p:grpSpPr>
        <p:sp>
          <p:nvSpPr>
            <p:cNvPr id="34" name="Text Box 7">
              <a:extLst>
                <a:ext uri="{FF2B5EF4-FFF2-40B4-BE49-F238E27FC236}">
                  <a16:creationId xmlns:a16="http://schemas.microsoft.com/office/drawing/2014/main" id="{7024A028-E13D-45DA-8598-0E3AFAB9F6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04000" y="2592388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35" name="Picture 11" descr="F:\10校本课程_汉字奥秘\20120317汉字奥秘_特色课程\汉字奥秘\04二下\05第五讲：牛部汉字：牛告牺牲牢牧牵牟\图片资料\牺_篆书.gif">
              <a:extLst>
                <a:ext uri="{FF2B5EF4-FFF2-40B4-BE49-F238E27FC236}">
                  <a16:creationId xmlns:a16="http://schemas.microsoft.com/office/drawing/2014/main" id="{C47F079F-8877-4D71-87F6-3CF2AD2DF9F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5926" y="1412776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18820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utoUpdateAnimBg="0"/>
      <p:bldP spid="29" grpId="0" autoUpdateAnimBg="0"/>
      <p:bldP spid="30" grpId="0" autoUpdateAnimBg="0"/>
      <p:bldP spid="31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5127" name="Rectangle 3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cxnSp>
        <p:nvCxnSpPr>
          <p:cNvPr id="20" name="直接连接符 19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“牛”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有关的形声字</a:t>
            </a:r>
          </a:p>
        </p:txBody>
      </p:sp>
      <p:sp>
        <p:nvSpPr>
          <p:cNvPr id="25" name="文本框 30">
            <a:extLst>
              <a:ext uri="{FF2B5EF4-FFF2-40B4-BE49-F238E27FC236}">
                <a16:creationId xmlns:a16="http://schemas.microsoft.com/office/drawing/2014/main" id="{7665811F-BC53-4453-AC15-189B58341A7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A72D732C-49F1-40D7-B7E6-9D00075F6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>
            <a:extLst>
              <a:ext uri="{FF2B5EF4-FFF2-40B4-BE49-F238E27FC236}">
                <a16:creationId xmlns:a16="http://schemas.microsoft.com/office/drawing/2014/main" id="{BCE92D7A-E316-4B14-B077-6072FD0E8BD3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10" name="Text Box 8">
            <a:extLst>
              <a:ext uri="{FF2B5EF4-FFF2-40B4-BE49-F238E27FC236}">
                <a16:creationId xmlns:a16="http://schemas.microsoft.com/office/drawing/2014/main" id="{FD1263B4-D273-4B89-840C-808418DB2F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0433" y="2902746"/>
            <a:ext cx="29527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牲</a:t>
            </a:r>
          </a:p>
        </p:txBody>
      </p:sp>
      <p:sp>
        <p:nvSpPr>
          <p:cNvPr id="11" name="Text Box 9">
            <a:extLst>
              <a:ext uri="{FF2B5EF4-FFF2-40B4-BE49-F238E27FC236}">
                <a16:creationId xmlns:a16="http://schemas.microsoft.com/office/drawing/2014/main" id="{B7637E0A-D51F-4ECF-9AB2-4532C77025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8121" y="2258221"/>
            <a:ext cx="18573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anose="02010600030101010101" pitchFamily="2" charset="-122"/>
              </a:rPr>
              <a:t>shēng</a:t>
            </a:r>
            <a:endParaRPr lang="en-US" altLang="zh-CN" sz="4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2" name="Text Box 16">
            <a:extLst>
              <a:ext uri="{FF2B5EF4-FFF2-40B4-BE49-F238E27FC236}">
                <a16:creationId xmlns:a16="http://schemas.microsoft.com/office/drawing/2014/main" id="{4D0DC6B9-38B8-4F52-B812-571E278178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720" y="3219822"/>
            <a:ext cx="45370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牲，形声字。从牛，从生。本义指古代供祭祀用的全牛。也指供宴飨祭祀用的牛、羊、猪。</a:t>
            </a:r>
          </a:p>
        </p:txBody>
      </p:sp>
      <p:grpSp>
        <p:nvGrpSpPr>
          <p:cNvPr id="13" name="组合 11">
            <a:extLst>
              <a:ext uri="{FF2B5EF4-FFF2-40B4-BE49-F238E27FC236}">
                <a16:creationId xmlns:a16="http://schemas.microsoft.com/office/drawing/2014/main" id="{55424800-84A3-4F68-854D-7B0CAB4EA933}"/>
              </a:ext>
            </a:extLst>
          </p:cNvPr>
          <p:cNvGrpSpPr>
            <a:grpSpLocks/>
          </p:cNvGrpSpPr>
          <p:nvPr/>
        </p:nvGrpSpPr>
        <p:grpSpPr bwMode="auto">
          <a:xfrm>
            <a:off x="6040437" y="1438027"/>
            <a:ext cx="1008063" cy="1516063"/>
            <a:chOff x="6524104" y="1412896"/>
            <a:chExt cx="1008063" cy="1516042"/>
          </a:xfrm>
        </p:grpSpPr>
        <p:sp>
          <p:nvSpPr>
            <p:cNvPr id="14" name="Text Box 7">
              <a:extLst>
                <a:ext uri="{FF2B5EF4-FFF2-40B4-BE49-F238E27FC236}">
                  <a16:creationId xmlns:a16="http://schemas.microsoft.com/office/drawing/2014/main" id="{86B8F2E0-2F77-4F1B-8CA0-711C6033EB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24104" y="2592388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15" name="Picture 13" descr="F:\10校本课程_汉字奥秘\20120317汉字奥秘_特色课程\汉字奥秘\04二下\05第五讲：牛部汉字：牛告牺牲牢牧牵牟\图片资料\牲_篆书.gif">
              <a:extLst>
                <a:ext uri="{FF2B5EF4-FFF2-40B4-BE49-F238E27FC236}">
                  <a16:creationId xmlns:a16="http://schemas.microsoft.com/office/drawing/2014/main" id="{63515C6F-49A4-4DE7-AC0D-301514EB1F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97502" y="1412896"/>
              <a:ext cx="86126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组合 10">
            <a:extLst>
              <a:ext uri="{FF2B5EF4-FFF2-40B4-BE49-F238E27FC236}">
                <a16:creationId xmlns:a16="http://schemas.microsoft.com/office/drawing/2014/main" id="{F44618D1-7F8A-490A-900B-D00C849901DA}"/>
              </a:ext>
            </a:extLst>
          </p:cNvPr>
          <p:cNvGrpSpPr>
            <a:grpSpLocks/>
          </p:cNvGrpSpPr>
          <p:nvPr/>
        </p:nvGrpSpPr>
        <p:grpSpPr bwMode="auto">
          <a:xfrm>
            <a:off x="4881066" y="1386683"/>
            <a:ext cx="1008062" cy="1516063"/>
            <a:chOff x="4932978" y="1412896"/>
            <a:chExt cx="1008063" cy="1516042"/>
          </a:xfrm>
        </p:grpSpPr>
        <p:pic>
          <p:nvPicPr>
            <p:cNvPr id="17" name="Picture 12" descr="F:\10校本课程_汉字奥秘\20120317汉字奥秘_特色课程\汉字奥秘\04二下\05第五讲：牛部汉字：牛告牺牲牢牧牵牟\图片资料\牲_金文.gif">
              <a:extLst>
                <a:ext uri="{FF2B5EF4-FFF2-40B4-BE49-F238E27FC236}">
                  <a16:creationId xmlns:a16="http://schemas.microsoft.com/office/drawing/2014/main" id="{2C7C9E64-5658-41BF-9489-691F885985F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2303" y="1412896"/>
              <a:ext cx="88941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 Box 6">
              <a:extLst>
                <a:ext uri="{FF2B5EF4-FFF2-40B4-BE49-F238E27FC236}">
                  <a16:creationId xmlns:a16="http://schemas.microsoft.com/office/drawing/2014/main" id="{1CE99438-367F-4E1E-BCED-8D9C268586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32978" y="2592388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金文</a:t>
              </a:r>
            </a:p>
          </p:txBody>
        </p:sp>
      </p:grpSp>
      <p:pic>
        <p:nvPicPr>
          <p:cNvPr id="19" name="Picture 8" descr="F:\10校本课程_汉字奥秘\20120317汉字奥秘_特色课程\汉字奥秘\04二下\05第五讲：牛部汉字：牛告牺牲牢牧牵牟\图片资料\牺牲品4.jpg">
            <a:extLst>
              <a:ext uri="{FF2B5EF4-FFF2-40B4-BE49-F238E27FC236}">
                <a16:creationId xmlns:a16="http://schemas.microsoft.com/office/drawing/2014/main" id="{5166390A-DC21-4D9C-82F3-2D288D019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3543" y="1430745"/>
            <a:ext cx="2562242" cy="16791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Text Box 17">
            <a:extLst>
              <a:ext uri="{FF2B5EF4-FFF2-40B4-BE49-F238E27FC236}">
                <a16:creationId xmlns:a16="http://schemas.microsoft.com/office/drawing/2014/main" id="{006657CD-3D79-4E98-951A-F3B0162CF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720" y="4011910"/>
            <a:ext cx="4608512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牺牲，名词，古代供祭祀用的牲畜，指猪、牛、羊等。现在指为坚持信仰而死。</a:t>
            </a:r>
          </a:p>
        </p:txBody>
      </p:sp>
    </p:spTree>
    <p:extLst>
      <p:ext uri="{BB962C8B-B14F-4D97-AF65-F5344CB8AC3E}">
        <p14:creationId xmlns:p14="http://schemas.microsoft.com/office/powerpoint/2010/main" val="3011302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utoUpdateAnimBg="0"/>
      <p:bldP spid="11" grpId="0" autoUpdateAnimBg="0"/>
      <p:bldP spid="12" grpId="0" autoUpdateAnimBg="0"/>
      <p:bldP spid="22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CBE5DECE-82D9-4DD7-9199-F088B09A9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2200" y="1070975"/>
            <a:ext cx="2231920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牛</a:t>
            </a:r>
          </a:p>
        </p:txBody>
      </p:sp>
      <p:sp>
        <p:nvSpPr>
          <p:cNvPr id="33" name="Text Box 8">
            <a:extLst>
              <a:ext uri="{FF2B5EF4-FFF2-40B4-BE49-F238E27FC236}">
                <a16:creationId xmlns:a16="http://schemas.microsoft.com/office/drawing/2014/main" id="{55DF719B-177B-4F26-A7C3-B70DC37C4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“牛（</a:t>
            </a:r>
            <a:r>
              <a:rPr lang="zh-CN" altLang="en-US" sz="1400" dirty="0">
                <a:solidFill>
                  <a:srgbClr val="0000FF"/>
                </a:solidFill>
              </a:rPr>
              <a:t>牜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）”作“形旁”的形声字</a:t>
            </a: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74F73510-4AA2-4A43-BF78-62B05784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2112584"/>
            <a:ext cx="4196992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牡、犊、牺、牲、犒、牦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AB84FC2F-D40D-4CB6-982C-60FEBE43D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3291830"/>
            <a:ext cx="3570089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件。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36" name="Text Box 11">
            <a:extLst>
              <a:ext uri="{FF2B5EF4-FFF2-40B4-BE49-F238E27FC236}">
                <a16:creationId xmlns:a16="http://schemas.microsoft.com/office/drawing/2014/main" id="{AE9FA8A6-3445-45CB-A74C-9569405A0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2708468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“牛”作“声旁”的形声字</a:t>
            </a: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85B3885B-121E-4020-A120-3FD807BA8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“牛（</a:t>
            </a:r>
            <a:r>
              <a:rPr lang="zh-CN" altLang="en-US" sz="1600" dirty="0">
                <a:solidFill>
                  <a:srgbClr val="0000FF"/>
                </a:solidFill>
              </a:rPr>
              <a:t>牜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）”作偏旁组成的形声字</a:t>
            </a:r>
          </a:p>
        </p:txBody>
      </p:sp>
      <p:pic>
        <p:nvPicPr>
          <p:cNvPr id="15" name="Picture 8" descr="G:\00各种申报材料\2020\《汉字奥秘》电子教材\01汉字的奥秘（一年级上册）\05第五讲：象形及象形字  像事物特征部分_牛羊竹\资料\牛图片资料\牛08.jpg">
            <a:extLst>
              <a:ext uri="{FF2B5EF4-FFF2-40B4-BE49-F238E27FC236}">
                <a16:creationId xmlns:a16="http://schemas.microsoft.com/office/drawing/2014/main" id="{D2236A78-D12C-463D-AE76-038E82D29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5169" y="2982251"/>
            <a:ext cx="2978951" cy="17152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93514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7120</TotalTime>
  <Words>244</Words>
  <Application>Microsoft Office PowerPoint</Application>
  <PresentationFormat>全屏显示(16:9)</PresentationFormat>
  <Paragraphs>39</Paragraphs>
  <Slides>4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1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1403</cp:revision>
  <dcterms:created xsi:type="dcterms:W3CDTF">2011-03-21T09:38:00Z</dcterms:created>
  <dcterms:modified xsi:type="dcterms:W3CDTF">2026-07-10T15:04:13Z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