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316" r:id="rId2"/>
    <p:sldId id="508" r:id="rId3"/>
    <p:sldId id="319" r:id="rId4"/>
    <p:sldId id="509" r:id="rId5"/>
    <p:sldId id="507" r:id="rId6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13" d="100"/>
          <a:sy n="113" d="100"/>
        </p:scale>
        <p:origin x="614" y="8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12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FontTx/>
              <a:buNone/>
            </a:pPr>
            <a:fld id="{18620627-12C3-4201-B76F-254DA68E158E}" type="slidenum">
              <a:rPr lang="zh-CN" altLang="en-US" smtClean="0">
                <a:latin typeface="Arial" charset="0"/>
              </a:rPr>
              <a:pPr>
                <a:buFontTx/>
                <a:buNone/>
              </a:pPr>
              <a:t>3</a:t>
            </a:fld>
            <a:endParaRPr lang="zh-CN" alt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21835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tags" Target="../tags/tag6.xml"/><Relationship Id="rId7" Type="http://schemas.openxmlformats.org/officeDocument/2006/relationships/image" Target="../media/image10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tags" Target="../tags/tag9.xml"/><Relationship Id="rId7" Type="http://schemas.openxmlformats.org/officeDocument/2006/relationships/image" Target="../media/image14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tags" Target="../tags/tag12.xml"/><Relationship Id="rId7" Type="http://schemas.openxmlformats.org/officeDocument/2006/relationships/image" Target="../media/image19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7" Type="http://schemas.openxmlformats.org/officeDocument/2006/relationships/image" Target="../media/image21.jpe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6156325" y="3081030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皿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897689" y="2597636"/>
            <a:ext cx="1470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3300"/>
                </a:solidFill>
                <a:latin typeface="宋体" pitchFamily="2" charset="-122"/>
              </a:rPr>
              <a:t>mǐn</a:t>
            </a:r>
            <a:endParaRPr lang="en-US" altLang="zh-CN" sz="4400" b="1" dirty="0">
              <a:solidFill>
                <a:srgbClr val="FF3300"/>
              </a:solidFill>
              <a:latin typeface="宋体" pitchFamily="2" charset="-122"/>
            </a:endParaRP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2769245" y="3053537"/>
            <a:ext cx="367496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皿，象形字。甲骨文字形，像带底座的碗、碟、盆、盘等一类饮食用的器具形状。表示装东西的器具，是碗盘一类饮食用器的总称。</a:t>
            </a:r>
            <a:endParaRPr lang="zh-CN" altLang="en-US" sz="1400" b="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8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grpSp>
        <p:nvGrpSpPr>
          <p:cNvPr id="2" name="组合 15"/>
          <p:cNvGrpSpPr>
            <a:grpSpLocks/>
          </p:cNvGrpSpPr>
          <p:nvPr/>
        </p:nvGrpSpPr>
        <p:grpSpPr bwMode="auto">
          <a:xfrm>
            <a:off x="5240933" y="1603772"/>
            <a:ext cx="1008063" cy="1223185"/>
            <a:chOff x="5011338" y="1412895"/>
            <a:chExt cx="1008063" cy="1630892"/>
          </a:xfrm>
        </p:grpSpPr>
        <p:sp>
          <p:nvSpPr>
            <p:cNvPr id="3089" name="Text Box 6"/>
            <p:cNvSpPr txBox="1">
              <a:spLocks noChangeArrowheads="1"/>
            </p:cNvSpPr>
            <p:nvPr/>
          </p:nvSpPr>
          <p:spPr bwMode="auto">
            <a:xfrm>
              <a:off x="5011338" y="2592388"/>
              <a:ext cx="1008063" cy="451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3090" name="Picture 12" descr="F:\10校本课程_汉字奥秘\20120317汉字奥秘_特色课程\汉字奥秘\04二下\皿\图片资料\皿_金文.gi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64310" y="1412895"/>
              <a:ext cx="90211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组合 16"/>
          <p:cNvGrpSpPr>
            <a:grpSpLocks/>
          </p:cNvGrpSpPr>
          <p:nvPr/>
        </p:nvGrpSpPr>
        <p:grpSpPr bwMode="auto">
          <a:xfrm>
            <a:off x="6444257" y="1603772"/>
            <a:ext cx="1008063" cy="1223185"/>
            <a:chOff x="6452096" y="1412895"/>
            <a:chExt cx="1008063" cy="1630892"/>
          </a:xfrm>
        </p:grpSpPr>
        <p:sp>
          <p:nvSpPr>
            <p:cNvPr id="3087" name="Text Box 7"/>
            <p:cNvSpPr txBox="1">
              <a:spLocks noChangeArrowheads="1"/>
            </p:cNvSpPr>
            <p:nvPr/>
          </p:nvSpPr>
          <p:spPr bwMode="auto">
            <a:xfrm>
              <a:off x="6452096" y="2592388"/>
              <a:ext cx="1008063" cy="451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3088" name="Picture 13" descr="F:\10校本课程_汉字奥秘\20120317汉字奥秘_特色课程\汉字奥秘\04二下\皿\图片资料\皿_小篆.gif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5892" y="1412895"/>
              <a:ext cx="80047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组合 14"/>
          <p:cNvGrpSpPr>
            <a:grpSpLocks/>
          </p:cNvGrpSpPr>
          <p:nvPr/>
        </p:nvGrpSpPr>
        <p:grpSpPr bwMode="auto">
          <a:xfrm>
            <a:off x="4037608" y="1603772"/>
            <a:ext cx="1008063" cy="1223185"/>
            <a:chOff x="3337931" y="1412896"/>
            <a:chExt cx="1008063" cy="1630891"/>
          </a:xfrm>
        </p:grpSpPr>
        <p:sp>
          <p:nvSpPr>
            <p:cNvPr id="3085" name="Text Box 5"/>
            <p:cNvSpPr txBox="1">
              <a:spLocks noChangeArrowheads="1"/>
            </p:cNvSpPr>
            <p:nvPr/>
          </p:nvSpPr>
          <p:spPr bwMode="auto">
            <a:xfrm>
              <a:off x="3337931" y="2592388"/>
              <a:ext cx="1008063" cy="451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3086" name="Picture 14" descr="F:\10校本课程_汉字奥秘\20120317汉字奥秘_特色课程\汉字奥秘\04二下\皿\图片资料\皿_甲骨文.gif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56248" y="1412896"/>
              <a:ext cx="77142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82" name="Rectangle 16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pic>
        <p:nvPicPr>
          <p:cNvPr id="3091" name="Picture 19" descr="C:\Users\lenovo\Desktop\瓦盆0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674" y="1603773"/>
            <a:ext cx="1330081" cy="10108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cxnSp>
        <p:nvCxnSpPr>
          <p:cNvPr id="19" name="直接连接符 18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装东西的器具</a:t>
            </a:r>
          </a:p>
        </p:txBody>
      </p:sp>
      <p:sp>
        <p:nvSpPr>
          <p:cNvPr id="24" name="文本框 30">
            <a:extLst>
              <a:ext uri="{FF2B5EF4-FFF2-40B4-BE49-F238E27FC236}">
                <a16:creationId xmlns:a16="http://schemas.microsoft.com/office/drawing/2014/main" id="{9404AC30-6C2F-4C92-B057-7384FF60B02A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30D7F791-2037-4936-AC6F-2E98CE1623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文本框 14">
            <a:extLst>
              <a:ext uri="{FF2B5EF4-FFF2-40B4-BE49-F238E27FC236}">
                <a16:creationId xmlns:a16="http://schemas.microsoft.com/office/drawing/2014/main" id="{267D7FE6-5EFF-451F-BD13-4A599748458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80097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3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  <p:bldP spid="2057" grpId="0"/>
      <p:bldP spid="2064" grpId="0"/>
      <p:bldP spid="23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1115194" y="2720990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盆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856557" y="2129546"/>
            <a:ext cx="1470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4400" b="1">
                <a:solidFill>
                  <a:srgbClr val="FF0000"/>
                </a:solidFill>
                <a:latin typeface="宋体" pitchFamily="2" charset="-122"/>
              </a:rPr>
              <a:t>pén</a:t>
            </a: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3779912" y="2680098"/>
            <a:ext cx="3373362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盆，形声字，由“皿、分”组成。皿，形旁，表示与装东西的盘碗一类器具有关；分，声旁，表示读音。</a:t>
            </a:r>
            <a:endParaRPr lang="en-US" altLang="zh-CN" sz="1400" b="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盆，表示盛东西或洗涤用的器皿，通常为圆形，口大底小，比盘子深。</a:t>
            </a:r>
          </a:p>
        </p:txBody>
      </p:sp>
      <p:sp>
        <p:nvSpPr>
          <p:cNvPr id="5126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5127" name="Rectangle 3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pic>
        <p:nvPicPr>
          <p:cNvPr id="5123" name="Picture 7" descr="F:\10校本课程_汉字奥秘\20120317汉字奥秘_特色课程\汉字奥秘\04二下\皿\图片资料\盆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291" y="3126724"/>
            <a:ext cx="1658547" cy="124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7" name="组合 6"/>
          <p:cNvGrpSpPr>
            <a:grpSpLocks/>
          </p:cNvGrpSpPr>
          <p:nvPr/>
        </p:nvGrpSpPr>
        <p:grpSpPr bwMode="auto">
          <a:xfrm>
            <a:off x="7180263" y="1414463"/>
            <a:ext cx="1008062" cy="1166086"/>
            <a:chOff x="7307642" y="1844944"/>
            <a:chExt cx="1008062" cy="1554973"/>
          </a:xfrm>
        </p:grpSpPr>
        <p:sp>
          <p:nvSpPr>
            <p:cNvPr id="5138" name="Text Box 7"/>
            <p:cNvSpPr txBox="1">
              <a:spLocks noChangeArrowheads="1"/>
            </p:cNvSpPr>
            <p:nvPr/>
          </p:nvSpPr>
          <p:spPr bwMode="auto">
            <a:xfrm>
              <a:off x="7307642" y="2948456"/>
              <a:ext cx="1008062" cy="451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5139" name="Picture 20" descr="G:\00各种申报材料\2020\《汉字文化》文本教材0407\01汉字演变形体20200210\汉字形体演变图片\盆_篆书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51673" y="1844944"/>
              <a:ext cx="72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8" name="组合 4"/>
          <p:cNvGrpSpPr>
            <a:grpSpLocks/>
          </p:cNvGrpSpPr>
          <p:nvPr/>
        </p:nvGrpSpPr>
        <p:grpSpPr bwMode="auto">
          <a:xfrm>
            <a:off x="4768851" y="1419225"/>
            <a:ext cx="1008063" cy="1156347"/>
            <a:chOff x="4650258" y="1844944"/>
            <a:chExt cx="1008063" cy="1540681"/>
          </a:xfrm>
        </p:grpSpPr>
        <p:sp>
          <p:nvSpPr>
            <p:cNvPr id="5136" name="Text Box 5"/>
            <p:cNvSpPr txBox="1">
              <a:spLocks noChangeArrowheads="1"/>
            </p:cNvSpPr>
            <p:nvPr/>
          </p:nvSpPr>
          <p:spPr bwMode="auto">
            <a:xfrm>
              <a:off x="4650258" y="2934546"/>
              <a:ext cx="1008063" cy="4510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5137" name="Picture 21" descr="G:\00各种申报材料\2020\《汉字文化》文本教材0407\01汉字演变形体20200210\汉字形体演变图片\盆_金文1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3831" y="1844944"/>
              <a:ext cx="8409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9" name="组合 5"/>
          <p:cNvGrpSpPr>
            <a:grpSpLocks/>
          </p:cNvGrpSpPr>
          <p:nvPr/>
        </p:nvGrpSpPr>
        <p:grpSpPr bwMode="auto">
          <a:xfrm>
            <a:off x="5975351" y="1419225"/>
            <a:ext cx="1008063" cy="1156347"/>
            <a:chOff x="5958773" y="1844944"/>
            <a:chExt cx="1008063" cy="1540681"/>
          </a:xfrm>
        </p:grpSpPr>
        <p:sp>
          <p:nvSpPr>
            <p:cNvPr id="5134" name="Text Box 6"/>
            <p:cNvSpPr txBox="1">
              <a:spLocks noChangeArrowheads="1"/>
            </p:cNvSpPr>
            <p:nvPr/>
          </p:nvSpPr>
          <p:spPr bwMode="auto">
            <a:xfrm>
              <a:off x="5958773" y="2934546"/>
              <a:ext cx="1008063" cy="4510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5135" name="Picture 22" descr="G:\00各种申报材料\2020\《汉字文化》文本教材0407\01汉字演变形体20200210\汉字形体演变图片\盆_金文2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5727" y="1844944"/>
              <a:ext cx="81415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16" name="Picture 2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463279"/>
            <a:ext cx="143959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0" name="直接连接符 19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“皿”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有关的形声字</a:t>
            </a:r>
          </a:p>
        </p:txBody>
      </p:sp>
      <p:sp>
        <p:nvSpPr>
          <p:cNvPr id="25" name="文本框 30">
            <a:extLst>
              <a:ext uri="{FF2B5EF4-FFF2-40B4-BE49-F238E27FC236}">
                <a16:creationId xmlns:a16="http://schemas.microsoft.com/office/drawing/2014/main" id="{7665811F-BC53-4453-AC15-189B58341A7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A72D732C-49F1-40D7-B7E6-9D00075F6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>
            <a:extLst>
              <a:ext uri="{FF2B5EF4-FFF2-40B4-BE49-F238E27FC236}">
                <a16:creationId xmlns:a16="http://schemas.microsoft.com/office/drawing/2014/main" id="{BCE92D7A-E316-4B14-B077-6072FD0E8BD3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18820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4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  <p:bldP spid="2057" grpId="0"/>
      <p:bldP spid="2064" grpId="0"/>
      <p:bldP spid="24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5940425" y="1496854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盔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681789" y="928687"/>
            <a:ext cx="1470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4400" b="1">
                <a:solidFill>
                  <a:srgbClr val="FF0000"/>
                </a:solidFill>
                <a:latin typeface="宋体" pitchFamily="2" charset="-122"/>
              </a:rPr>
              <a:t>kuī</a:t>
            </a:r>
          </a:p>
        </p:txBody>
      </p:sp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2077619" y="3130971"/>
            <a:ext cx="4294581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 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盔，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形声字，由“皿、灰”组成。皿，形旁，表示与装东西的盘碗一类器具有关；灰，声旁，表示读音。最初指瓦盆一类的陶器，圆形深底。后来，指用来保护头的帽子，多用金属制成。</a:t>
            </a:r>
          </a:p>
        </p:txBody>
      </p:sp>
      <p:sp>
        <p:nvSpPr>
          <p:cNvPr id="6150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grpSp>
        <p:nvGrpSpPr>
          <p:cNvPr id="2" name="组合 14"/>
          <p:cNvGrpSpPr>
            <a:grpSpLocks/>
          </p:cNvGrpSpPr>
          <p:nvPr/>
        </p:nvGrpSpPr>
        <p:grpSpPr bwMode="auto">
          <a:xfrm>
            <a:off x="5436145" y="1516857"/>
            <a:ext cx="1008063" cy="1223205"/>
            <a:chOff x="6604000" y="1412776"/>
            <a:chExt cx="1008063" cy="1631047"/>
          </a:xfrm>
        </p:grpSpPr>
        <p:sp>
          <p:nvSpPr>
            <p:cNvPr id="6158" name="Text Box 7"/>
            <p:cNvSpPr txBox="1">
              <a:spLocks noChangeArrowheads="1"/>
            </p:cNvSpPr>
            <p:nvPr/>
          </p:nvSpPr>
          <p:spPr bwMode="auto">
            <a:xfrm>
              <a:off x="6604000" y="2592388"/>
              <a:ext cx="1008063" cy="451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6159" name="Picture 12" descr="F:\10校本课程_汉字奥秘\20120317汉字奥秘_特色课程\汉字奥秘\04二下\装东西的器具：皿盂盆\图片资料\盔_小篆.gif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75724" y="1412776"/>
              <a:ext cx="66461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组合 13"/>
          <p:cNvGrpSpPr>
            <a:grpSpLocks/>
          </p:cNvGrpSpPr>
          <p:nvPr/>
        </p:nvGrpSpPr>
        <p:grpSpPr bwMode="auto">
          <a:xfrm>
            <a:off x="4223296" y="1516857"/>
            <a:ext cx="1008063" cy="1223205"/>
            <a:chOff x="4908550" y="1412776"/>
            <a:chExt cx="1008063" cy="1631047"/>
          </a:xfrm>
        </p:grpSpPr>
        <p:sp>
          <p:nvSpPr>
            <p:cNvPr id="6156" name="Text Box 6"/>
            <p:cNvSpPr txBox="1">
              <a:spLocks noChangeArrowheads="1"/>
            </p:cNvSpPr>
            <p:nvPr/>
          </p:nvSpPr>
          <p:spPr bwMode="auto">
            <a:xfrm>
              <a:off x="4908550" y="2592388"/>
              <a:ext cx="1008063" cy="451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6157" name="Picture 13" descr="F:\10校本课程_汉字奥秘\20120317汉字奥秘_特色课程\汉字奥秘\04二下\装东西的器具：皿盂盆\图片资料\盔_金文.gif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4694" y="1412776"/>
              <a:ext cx="77577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254" name="Picture 1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7745" y="1362557"/>
            <a:ext cx="1872207" cy="14041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322" name="Picture 15" descr="F:\10校本课程_汉字奥秘\20120317汉字奥秘_特色课程\汉字奥秘\04二下\装东西的器具：皿盂盆\图片资料\头盔0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292" y="3534891"/>
            <a:ext cx="1308100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直接连接符 15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“皿”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有关的形声字</a:t>
            </a:r>
          </a:p>
        </p:txBody>
      </p:sp>
      <p:sp>
        <p:nvSpPr>
          <p:cNvPr id="21" name="文本框 30">
            <a:extLst>
              <a:ext uri="{FF2B5EF4-FFF2-40B4-BE49-F238E27FC236}">
                <a16:creationId xmlns:a16="http://schemas.microsoft.com/office/drawing/2014/main" id="{0C340148-CEEC-4DF4-B951-EE469E33251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BE90173-3218-4473-925B-BF4C083B8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14">
            <a:extLst>
              <a:ext uri="{FF2B5EF4-FFF2-40B4-BE49-F238E27FC236}">
                <a16:creationId xmlns:a16="http://schemas.microsoft.com/office/drawing/2014/main" id="{712D3419-9D63-45BF-B4A9-C88350899B8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86122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6150"/>
                            </p:stCondLst>
                            <p:childTnLst>
                              <p:par>
                                <p:cTn id="3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  <p:bldP spid="2057" grpId="0"/>
      <p:bldP spid="206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1043186" y="2648982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盘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784549" y="1960240"/>
            <a:ext cx="1470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pán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3384113" y="2715766"/>
            <a:ext cx="3636159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盘，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形声字，由“皿、般”组成。皿，形旁，表示与装东西的盘碗一类器具有关；般，声旁，表示读音。盘，是古代盛水或食物的浅底器皿，多为圆形。本义指盘子，浅而敞口的盛物器。</a:t>
            </a:r>
            <a:endParaRPr lang="zh-CN" altLang="en-US" sz="1400" b="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74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pic>
        <p:nvPicPr>
          <p:cNvPr id="6151" name="Picture 11" descr="F:\10校本课程_汉字奥秘\20120317汉字奥秘_特色课程\汉字奥秘\04二下\06第六讲：装东西器具：皿盂盆盔盗盥监益\图片资料\盘子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112" y="1190044"/>
            <a:ext cx="1967351" cy="1264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12" descr="F:\10校本课程_汉字奥秘\20120317汉字奥秘_特色课程\汉字奥秘\04二下\06第六讲：装东西器具：皿盂盆盔盗盥监益\图片资料\盘子0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127782"/>
            <a:ext cx="1800225" cy="1296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7" name="AutoShape 13"/>
          <p:cNvSpPr>
            <a:spLocks noChangeAspect="1" noChangeArrowheads="1"/>
          </p:cNvSpPr>
          <p:nvPr/>
        </p:nvSpPr>
        <p:spPr bwMode="auto">
          <a:xfrm>
            <a:off x="1" y="807244"/>
            <a:ext cx="295275" cy="407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7178" name="Rectangle 16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7179" name="Rectangle 19"/>
          <p:cNvSpPr>
            <a:spLocks noChangeArrowheads="1"/>
          </p:cNvSpPr>
          <p:nvPr/>
        </p:nvSpPr>
        <p:spPr bwMode="auto">
          <a:xfrm>
            <a:off x="0" y="983606"/>
            <a:ext cx="269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buFontTx/>
              <a:buNone/>
            </a:pPr>
            <a:r>
              <a:rPr lang="zh-CN" altLang="zh-CN"/>
              <a:t> </a:t>
            </a:r>
          </a:p>
        </p:txBody>
      </p:sp>
      <p:grpSp>
        <p:nvGrpSpPr>
          <p:cNvPr id="6157" name="组合 2"/>
          <p:cNvGrpSpPr>
            <a:grpSpLocks/>
          </p:cNvGrpSpPr>
          <p:nvPr/>
        </p:nvGrpSpPr>
        <p:grpSpPr bwMode="auto">
          <a:xfrm>
            <a:off x="7092951" y="1275160"/>
            <a:ext cx="1008063" cy="1179100"/>
            <a:chOff x="7223731" y="1900487"/>
            <a:chExt cx="1008063" cy="1571248"/>
          </a:xfrm>
        </p:grpSpPr>
        <p:sp>
          <p:nvSpPr>
            <p:cNvPr id="7185" name="Text Box 7"/>
            <p:cNvSpPr txBox="1">
              <a:spLocks noChangeArrowheads="1"/>
            </p:cNvSpPr>
            <p:nvPr/>
          </p:nvSpPr>
          <p:spPr bwMode="auto">
            <a:xfrm>
              <a:off x="7223731" y="3020584"/>
              <a:ext cx="1008063" cy="451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7186" name="Picture 22" descr="G:\00各种申报材料\2020\《汉字文化》文本教材0407\01汉字演变形体20200210\汉字形体演变图片\盘_篆书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8526" y="1900487"/>
              <a:ext cx="75847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8" name="组合 1"/>
          <p:cNvGrpSpPr>
            <a:grpSpLocks/>
          </p:cNvGrpSpPr>
          <p:nvPr/>
        </p:nvGrpSpPr>
        <p:grpSpPr bwMode="auto">
          <a:xfrm>
            <a:off x="5694363" y="1275160"/>
            <a:ext cx="1008062" cy="1179100"/>
            <a:chOff x="5825953" y="1900487"/>
            <a:chExt cx="1008063" cy="1571248"/>
          </a:xfrm>
        </p:grpSpPr>
        <p:sp>
          <p:nvSpPr>
            <p:cNvPr id="7183" name="Text Box 6"/>
            <p:cNvSpPr txBox="1">
              <a:spLocks noChangeArrowheads="1"/>
            </p:cNvSpPr>
            <p:nvPr/>
          </p:nvSpPr>
          <p:spPr bwMode="auto">
            <a:xfrm>
              <a:off x="5825953" y="3020584"/>
              <a:ext cx="1008063" cy="451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7184" name="Picture 23" descr="G:\00各种申报材料\2020\《汉字文化》文本教材0407\01汉字演变形体20200210\汉字形体演变图片\盘_金文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3668" y="1900487"/>
              <a:ext cx="85263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9" name="直接连接符 18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“皿”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有关的形声字</a:t>
            </a:r>
          </a:p>
        </p:txBody>
      </p:sp>
      <p:sp>
        <p:nvSpPr>
          <p:cNvPr id="24" name="文本框 30">
            <a:extLst>
              <a:ext uri="{FF2B5EF4-FFF2-40B4-BE49-F238E27FC236}">
                <a16:creationId xmlns:a16="http://schemas.microsoft.com/office/drawing/2014/main" id="{184599B9-9388-4E38-814F-7EB97D0D0C7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D5C66742-E334-4E67-9F2F-547968D265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文本框 14">
            <a:extLst>
              <a:ext uri="{FF2B5EF4-FFF2-40B4-BE49-F238E27FC236}">
                <a16:creationId xmlns:a16="http://schemas.microsoft.com/office/drawing/2014/main" id="{EB61ECFE-87C9-4218-9A1A-5E64029F85E9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2528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3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  <p:bldP spid="2057" grpId="0"/>
      <p:bldP spid="206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CBE5DECE-82D9-4DD7-9199-F088B09A9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2200" y="1070975"/>
            <a:ext cx="2231920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皿</a:t>
            </a:r>
          </a:p>
        </p:txBody>
      </p:sp>
      <p:sp>
        <p:nvSpPr>
          <p:cNvPr id="33" name="Text Box 8">
            <a:extLst>
              <a:ext uri="{FF2B5EF4-FFF2-40B4-BE49-F238E27FC236}">
                <a16:creationId xmlns:a16="http://schemas.microsoft.com/office/drawing/2014/main" id="{55DF719B-177B-4F26-A7C3-B70DC37C4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“皿”作“形旁”的形声字</a:t>
            </a: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74F73510-4AA2-4A43-BF78-62B05784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2112584"/>
            <a:ext cx="4196992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盆、盘、盒、盛、盟、盅、盂、盏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AB84FC2F-D40D-4CB6-982C-60FEBE43D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3291830"/>
            <a:ext cx="3570089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孟。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36" name="Text Box 11">
            <a:extLst>
              <a:ext uri="{FF2B5EF4-FFF2-40B4-BE49-F238E27FC236}">
                <a16:creationId xmlns:a16="http://schemas.microsoft.com/office/drawing/2014/main" id="{AE9FA8A6-3445-45CB-A74C-9569405A0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2708468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“皿”作“声旁”的形声字</a:t>
            </a: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85B3885B-121E-4020-A120-3FD807BA8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“皿”作偏旁组成的形声字</a:t>
            </a:r>
          </a:p>
        </p:txBody>
      </p:sp>
      <p:pic>
        <p:nvPicPr>
          <p:cNvPr id="14" name="Picture 8" descr="F:\10校本课程_汉字奥秘\20120317汉字奥秘_特色课程\汉字奥秘\04二下\皿\图片资料\盆02.jpg">
            <a:extLst>
              <a:ext uri="{FF2B5EF4-FFF2-40B4-BE49-F238E27FC236}">
                <a16:creationId xmlns:a16="http://schemas.microsoft.com/office/drawing/2014/main" id="{D7702FCC-3636-44C6-A1ED-03D3B7B14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887" y="2876433"/>
            <a:ext cx="2231920" cy="185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93514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7088</TotalTime>
  <Words>370</Words>
  <Application>Microsoft Office PowerPoint</Application>
  <PresentationFormat>全屏显示(16:9)</PresentationFormat>
  <Paragraphs>51</Paragraphs>
  <Slides>5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1397</cp:revision>
  <dcterms:created xsi:type="dcterms:W3CDTF">2011-03-21T09:38:00Z</dcterms:created>
  <dcterms:modified xsi:type="dcterms:W3CDTF">2026-07-10T14:30:11Z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