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320" r:id="rId2"/>
    <p:sldId id="323" r:id="rId3"/>
    <p:sldId id="322" r:id="rId4"/>
    <p:sldId id="318" r:id="rId5"/>
    <p:sldId id="507" r:id="rId6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221835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11" Type="http://schemas.openxmlformats.org/officeDocument/2006/relationships/image" Target="../media/image9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9.xml"/><Relationship Id="rId7" Type="http://schemas.openxmlformats.org/officeDocument/2006/relationships/image" Target="../media/image18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7.jpeg"/><Relationship Id="rId11" Type="http://schemas.openxmlformats.org/officeDocument/2006/relationships/image" Target="../media/image9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tags" Target="../tags/tag12.xml"/><Relationship Id="rId7" Type="http://schemas.openxmlformats.org/officeDocument/2006/relationships/image" Target="../media/image23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hyperlink" Target="http://hzdam.qmxgk.com/" TargetMode="External"/><Relationship Id="rId5" Type="http://schemas.openxmlformats.org/officeDocument/2006/relationships/image" Target="../media/image22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25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4374728" y="3299560"/>
            <a:ext cx="4104457" cy="116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b="1" dirty="0">
                <a:solidFill>
                  <a:srgbClr val="0000FF"/>
                </a:solidFill>
                <a:ea typeface="仿宋_GB2312" pitchFamily="49" charset="-122"/>
              </a:rPr>
              <a:t>  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马，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象形字。甲骨文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金文字形描绘的是一匹马的形状，十分逼真，长长的脸部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鬃毛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四蹄及马尾都突出了马的特征。本义指马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马是一种哺乳动物，颈上有鬃，尾生长毛，四肢强健，善跑，供人骑或拉东西。</a:t>
            </a: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1714827" y="73148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早期驯养的动物：马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6227762" y="1272059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马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6969125" y="627534"/>
            <a:ext cx="147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mǎ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6" name="组合 8"/>
          <p:cNvGrpSpPr>
            <a:grpSpLocks/>
          </p:cNvGrpSpPr>
          <p:nvPr/>
        </p:nvGrpSpPr>
        <p:grpSpPr bwMode="auto">
          <a:xfrm>
            <a:off x="4141589" y="1539576"/>
            <a:ext cx="1006475" cy="1473200"/>
            <a:chOff x="3405924" y="1340888"/>
            <a:chExt cx="1006475" cy="147216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40592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8" name="图片 2052" descr="马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8109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9"/>
          <p:cNvGrpSpPr>
            <a:grpSpLocks/>
          </p:cNvGrpSpPr>
          <p:nvPr/>
        </p:nvGrpSpPr>
        <p:grpSpPr bwMode="auto">
          <a:xfrm>
            <a:off x="5040411" y="1540114"/>
            <a:ext cx="1006475" cy="1473200"/>
            <a:chOff x="4467815" y="1340888"/>
            <a:chExt cx="1006475" cy="147216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46781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金文</a:t>
              </a:r>
            </a:p>
          </p:txBody>
        </p:sp>
        <p:pic>
          <p:nvPicPr>
            <p:cNvPr id="11" name="图片 2055" descr="马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9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013797" y="1541488"/>
            <a:ext cx="1006475" cy="1473200"/>
            <a:chOff x="5543917" y="1340888"/>
            <a:chExt cx="1006475" cy="147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54391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4" name="图片 2057" descr="马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6102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2"/>
          <p:cNvGrpSpPr>
            <a:grpSpLocks/>
          </p:cNvGrpSpPr>
          <p:nvPr/>
        </p:nvGrpSpPr>
        <p:grpSpPr bwMode="auto">
          <a:xfrm>
            <a:off x="1949773" y="3366740"/>
            <a:ext cx="1250950" cy="1365250"/>
            <a:chOff x="6304394" y="1448888"/>
            <a:chExt cx="1250528" cy="1364162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42642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7" name="图片 26" descr="马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4394" y="1448888"/>
              <a:ext cx="125052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5"/>
          <p:cNvGrpSpPr>
            <a:grpSpLocks/>
          </p:cNvGrpSpPr>
          <p:nvPr/>
        </p:nvGrpSpPr>
        <p:grpSpPr bwMode="auto">
          <a:xfrm>
            <a:off x="3205485" y="3258790"/>
            <a:ext cx="1006475" cy="1473200"/>
            <a:chOff x="7696200" y="1340888"/>
            <a:chExt cx="1006475" cy="1472162"/>
          </a:xfrm>
        </p:grpSpPr>
        <p:sp>
          <p:nvSpPr>
            <p:cNvPr id="19" name="Text Box 16"/>
            <p:cNvSpPr txBox="1">
              <a:spLocks noChangeArrowheads="1"/>
            </p:cNvSpPr>
            <p:nvPr/>
          </p:nvSpPr>
          <p:spPr bwMode="auto">
            <a:xfrm>
              <a:off x="769620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20" name="图片 29" descr="马_楷书1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6279" y="134088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3" descr="G:\00各种申报材料\2020\《汉字奥秘》电子教材\02《汉字奥秘》（二年级）202005-09\《汉字奥秘》（二年级 上）\第6课  老马识途的“马”\马部汉字资料\骏马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805" y="1557299"/>
            <a:ext cx="1935163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2052" descr="马_甲骨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20588">
            <a:off x="1077521" y="2290425"/>
            <a:ext cx="682105" cy="1080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图片 2055" descr="马_金文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80742">
            <a:off x="2161028" y="2318163"/>
            <a:ext cx="710526" cy="1080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EF52E78F-98BE-4032-8DAE-001F1FC192C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4E037B25-C874-4DEE-94F9-604EB47EBE05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8D3B7153-ACFC-4B91-80EF-C6D9D9D0A96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793A85C-3304-4E16-A21C-DCF494EC0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4F16DFE8-5371-4848-B719-58A1997D82C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993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utoUpdateAnimBg="0"/>
      <p:bldP spid="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659686" y="131549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驾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16923" y="699542"/>
            <a:ext cx="12239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jià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3167174" y="3379754"/>
            <a:ext cx="3600400" cy="116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驾，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形声字，由“马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加”组成。马，形旁，表示与马有关；加，声旁，表示读音。本义指以轭（è）加于马上。表示把车套在牲口身上，使拉车或农具，驾车等意思。</a:t>
            </a:r>
            <a:endParaRPr lang="zh-CN" altLang="en-US" sz="12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12" descr="F:\10校本课程_汉字奥秘\20120317汉字奥秘_特色课程\汉字奥秘\04二下\04第四讲：老马识途：马\马部汉字资料\驾车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2" y="3147814"/>
            <a:ext cx="2268538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 descr="F:\10校本课程_汉字奥秘\20120317汉字奥秘_特色课程\汉字奥秘\04二下\04第四讲：老马识途：马\马部汉字资料\驾车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073" y="1535248"/>
            <a:ext cx="2062855" cy="1684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6" descr="F:\10校本课程_汉字奥秘\20120317汉字奥秘_特色课程\汉字奥秘\04二下\04第四讲：老马识途：马\马部汉字资料\轭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59335" y="3484444"/>
            <a:ext cx="1224135" cy="11596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1710334" y="762287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与“马”有关的</a:t>
            </a:r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</a:t>
            </a: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10"/>
          <p:cNvGrpSpPr>
            <a:grpSpLocks/>
          </p:cNvGrpSpPr>
          <p:nvPr/>
        </p:nvGrpSpPr>
        <p:grpSpPr bwMode="auto">
          <a:xfrm>
            <a:off x="3925565" y="1658739"/>
            <a:ext cx="1006475" cy="1489075"/>
            <a:chOff x="3177794" y="1916952"/>
            <a:chExt cx="1006475" cy="1488558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3177794" y="306896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1" name="图片 719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5768" y="1916952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9"/>
          <p:cNvGrpSpPr>
            <a:grpSpLocks/>
          </p:cNvGrpSpPr>
          <p:nvPr/>
        </p:nvGrpSpPr>
        <p:grpSpPr bwMode="auto">
          <a:xfrm>
            <a:off x="4864893" y="1749227"/>
            <a:ext cx="1184275" cy="1398587"/>
            <a:chOff x="3994125" y="2006952"/>
            <a:chExt cx="1184213" cy="1398558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4082994" y="306896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4" name="图片 67603" descr="驾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4125" y="2006952"/>
              <a:ext cx="1184213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6158706" y="1658739"/>
            <a:ext cx="1006475" cy="1489075"/>
            <a:chOff x="5398234" y="1916952"/>
            <a:chExt cx="1006475" cy="1488558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5398234" y="306896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7" name="图片 67604" descr="驾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6734" y="1916952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94416642-8C8B-44DA-81F4-5A128644A6B0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48B63BB2-DD66-434A-88D8-FCD7620B294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>
            <a:extLst>
              <a:ext uri="{FF2B5EF4-FFF2-40B4-BE49-F238E27FC236}">
                <a16:creationId xmlns:a16="http://schemas.microsoft.com/office/drawing/2014/main" id="{D37B96B4-920D-448B-84F8-A4A22796E68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9DF95AB-D387-42E6-94A7-F27B2C9A5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>
            <a:extLst>
              <a:ext uri="{FF2B5EF4-FFF2-40B4-BE49-F238E27FC236}">
                <a16:creationId xmlns:a16="http://schemas.microsoft.com/office/drawing/2014/main" id="{AB90B3BA-3666-4A77-9FFD-C61CB625324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4944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6"/>
          <p:cNvSpPr txBox="1">
            <a:spLocks noChangeArrowheads="1"/>
          </p:cNvSpPr>
          <p:nvPr/>
        </p:nvSpPr>
        <p:spPr bwMode="auto">
          <a:xfrm>
            <a:off x="3920183" y="3288308"/>
            <a:ext cx="2761856" cy="116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骑，小篆字形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由“马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奇”组成。马，形旁，表示与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马</a:t>
            </a:r>
            <a:r>
              <a:rPr lang="zh-CN" altLang="en-US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2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有关；奇，声旁，表示读音。本义为骑马，表示跨坐在牲畜或其他东西上。</a:t>
            </a:r>
          </a:p>
        </p:txBody>
      </p:sp>
      <p:pic>
        <p:nvPicPr>
          <p:cNvPr id="3" name="Picture 11" descr="F:\10校本课程_汉字奥秘\20120317汉字奥秘_特色课程\汉字奥秘\04二下\04第四讲：老马识途：马\马部汉字资料\骑马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345" y="1408619"/>
            <a:ext cx="2019523" cy="135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 descr="F:\10校本课程_汉字奥秘\20120317汉字奥秘_特色课程\汉字奥秘\04二下\04第四讲：老马识途：马\马部汉字资料\骑马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41625"/>
            <a:ext cx="201295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91680" y="771550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与“马”有关的</a:t>
            </a:r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</a:t>
            </a: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763141" y="2931790"/>
            <a:ext cx="273685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骑</a:t>
            </a: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2520379" y="2515880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qí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8" name="组合 8"/>
          <p:cNvGrpSpPr>
            <a:grpSpLocks/>
          </p:cNvGrpSpPr>
          <p:nvPr/>
        </p:nvGrpSpPr>
        <p:grpSpPr bwMode="auto">
          <a:xfrm>
            <a:off x="4399979" y="1491010"/>
            <a:ext cx="1006475" cy="1439862"/>
            <a:chOff x="3825751" y="2132976"/>
            <a:chExt cx="1006475" cy="144004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825751" y="32364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" name="图片 719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1094" y="2132976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5468367" y="1491010"/>
            <a:ext cx="1006475" cy="1439862"/>
            <a:chOff x="5076184" y="2132976"/>
            <a:chExt cx="1006475" cy="1440040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076184" y="32364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718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5737" y="2132976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0"/>
          <p:cNvGrpSpPr>
            <a:grpSpLocks/>
          </p:cNvGrpSpPr>
          <p:nvPr/>
        </p:nvGrpSpPr>
        <p:grpSpPr bwMode="auto">
          <a:xfrm>
            <a:off x="6536754" y="1581497"/>
            <a:ext cx="1160463" cy="1349375"/>
            <a:chOff x="5931363" y="2222976"/>
            <a:chExt cx="1160527" cy="135004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008389" y="32364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67600" descr="骑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1363" y="2222976"/>
              <a:ext cx="1160527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1"/>
          <p:cNvGrpSpPr>
            <a:grpSpLocks/>
          </p:cNvGrpSpPr>
          <p:nvPr/>
        </p:nvGrpSpPr>
        <p:grpSpPr bwMode="auto">
          <a:xfrm>
            <a:off x="7759129" y="1491010"/>
            <a:ext cx="1136650" cy="1439862"/>
            <a:chOff x="7185437" y="2132976"/>
            <a:chExt cx="1136842" cy="1440040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250621" y="32364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9" name="图片 67601" descr="骑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5437" y="2132976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5079E31E-297F-487F-BFEF-1B44A8841CD8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D642B418-54DE-4BBA-855E-12FAD1030809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5F3AE966-6125-4707-ADA9-422C137FB59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669B642-3D81-4CEB-94CC-DBAC60265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文本框 14">
            <a:extLst>
              <a:ext uri="{FF2B5EF4-FFF2-40B4-BE49-F238E27FC236}">
                <a16:creationId xmlns:a16="http://schemas.microsoft.com/office/drawing/2014/main" id="{C1887FF1-153B-48E9-85B0-42604893877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1927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6" grpId="0" autoUpdateAnimBg="0"/>
      <p:bldP spid="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300192" y="230405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妈</a:t>
            </a:r>
          </a:p>
        </p:txBody>
      </p:sp>
      <p:pic>
        <p:nvPicPr>
          <p:cNvPr id="3" name="Picture 2" descr="F:\10校本课程_汉字奥秘\20120317汉字奥秘_特色课程\汉字奥秘\13第十三讲：形声字_左右结构\妈妈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791464" y="1813790"/>
            <a:ext cx="2133034" cy="2432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6752630" y="1655242"/>
            <a:ext cx="18335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mā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73748" y="3030017"/>
            <a:ext cx="29305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妈，形声字</a:t>
            </a: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由“女、马”组成。女，形旁，表示与女性有关；马，声旁，表示读音。本义是称呼母亲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hlinkClick r:id="rId6"/>
              </a:rPr>
              <a:t>。</a:t>
            </a:r>
            <a:endParaRPr lang="zh-CN" altLang="en-US" sz="1400" b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14"/>
          <p:cNvGrpSpPr>
            <a:grpSpLocks/>
          </p:cNvGrpSpPr>
          <p:nvPr/>
        </p:nvGrpSpPr>
        <p:grpSpPr bwMode="auto">
          <a:xfrm>
            <a:off x="4069755" y="1563638"/>
            <a:ext cx="1006475" cy="1460500"/>
            <a:chOff x="5868988" y="1351326"/>
            <a:chExt cx="1006475" cy="1461724"/>
          </a:xfrm>
        </p:grpSpPr>
        <p:sp>
          <p:nvSpPr>
            <p:cNvPr id="7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8" name="图片 1026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8541" y="1351326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5"/>
          <p:cNvGrpSpPr>
            <a:grpSpLocks/>
          </p:cNvGrpSpPr>
          <p:nvPr/>
        </p:nvGrpSpPr>
        <p:grpSpPr bwMode="auto">
          <a:xfrm>
            <a:off x="5436096" y="1563638"/>
            <a:ext cx="1136650" cy="1460500"/>
            <a:chOff x="7545217" y="1351326"/>
            <a:chExt cx="1136842" cy="1461724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7610401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1" name="图片 4138" descr="说明: G:\00各种申报材料\2020\20200611《汉字奥秘》\02插图资料\隶书楷书1\妈_楷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5217" y="1351326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691680" y="770418"/>
            <a:ext cx="338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与“马”有关的</a:t>
            </a:r>
            <a:r>
              <a:rPr lang="zh-CN" altLang="en-US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形声</a:t>
            </a:r>
            <a:r>
              <a:rPr lang="zh-CN" altLang="zh-CN" sz="20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0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624CA383-5679-4EC1-8AFB-8B0B0E0E0A4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AD46A9F3-AF9C-4BAC-A026-5612605BC170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30">
            <a:extLst>
              <a:ext uri="{FF2B5EF4-FFF2-40B4-BE49-F238E27FC236}">
                <a16:creationId xmlns:a16="http://schemas.microsoft.com/office/drawing/2014/main" id="{65E9687F-185D-4591-A755-C3B3CAB2E99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0ABA39D-BAD4-4C1D-8BCD-539BE5B38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4">
            <a:extLst>
              <a:ext uri="{FF2B5EF4-FFF2-40B4-BE49-F238E27FC236}">
                <a16:creationId xmlns:a16="http://schemas.microsoft.com/office/drawing/2014/main" id="{F73D582C-C45C-4102-9A20-55A1E59D2D4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6737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00" y="1070975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马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“马”作“形旁”的形声字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驹、骏、骆、骑、驶、驰、驮、驼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妈、码、玛、吗、骂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“马”作“声旁”的形声字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“马”作偏旁组成的形声字</a:t>
            </a:r>
          </a:p>
        </p:txBody>
      </p:sp>
      <p:pic>
        <p:nvPicPr>
          <p:cNvPr id="13" name="Picture 8" descr="F:\10校本课程_汉字奥秘\20120317汉字奥秘_特色课程\汉字奥秘\04二下\04第四讲：老马识途：马\马部汉字资料\骏马02.jpg">
            <a:extLst>
              <a:ext uri="{FF2B5EF4-FFF2-40B4-BE49-F238E27FC236}">
                <a16:creationId xmlns:a16="http://schemas.microsoft.com/office/drawing/2014/main" id="{9D9F77D6-1478-46CB-80F7-2B70D38CE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248" y="2918415"/>
            <a:ext cx="2587223" cy="1819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93514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7080</TotalTime>
  <Words>357</Words>
  <Application>Microsoft Office PowerPoint</Application>
  <PresentationFormat>全屏显示(16:9)</PresentationFormat>
  <Paragraphs>52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1395</cp:revision>
  <dcterms:created xsi:type="dcterms:W3CDTF">2011-03-21T09:38:00Z</dcterms:created>
  <dcterms:modified xsi:type="dcterms:W3CDTF">2026-07-10T14:17:51Z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