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16" r:id="rId2"/>
    <p:sldId id="325" r:id="rId3"/>
    <p:sldId id="507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6.xml"/><Relationship Id="rId7" Type="http://schemas.openxmlformats.org/officeDocument/2006/relationships/image" Target="../media/image5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9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805613" y="2865006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阜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240588" y="2319462"/>
            <a:ext cx="16494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fù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77" name="Rectangle 8"/>
          <p:cNvSpPr>
            <a:spLocks noChangeArrowheads="1"/>
          </p:cNvSpPr>
          <p:nvPr/>
        </p:nvSpPr>
        <p:spPr bwMode="auto">
          <a:xfrm>
            <a:off x="0" y="78000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3078" name="Rectangle 14"/>
          <p:cNvSpPr>
            <a:spLocks noChangeArrowheads="1"/>
          </p:cNvSpPr>
          <p:nvPr/>
        </p:nvSpPr>
        <p:spPr bwMode="auto">
          <a:xfrm>
            <a:off x="0" y="7907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060" name="Text Box 9"/>
          <p:cNvSpPr txBox="1">
            <a:spLocks noChangeArrowheads="1"/>
          </p:cNvSpPr>
          <p:nvPr/>
        </p:nvSpPr>
        <p:spPr bwMode="auto">
          <a:xfrm>
            <a:off x="3509418" y="3130154"/>
            <a:ext cx="360111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阜，象形字。甲骨文字形，描绘的是山崖边的石磴形状，表示地势或升降等意思。本义指土山。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3081" name="组合 10"/>
          <p:cNvGrpSpPr>
            <a:grpSpLocks/>
          </p:cNvGrpSpPr>
          <p:nvPr/>
        </p:nvGrpSpPr>
        <p:grpSpPr bwMode="auto">
          <a:xfrm>
            <a:off x="3295104" y="1635646"/>
            <a:ext cx="1006475" cy="1202860"/>
            <a:chOff x="3563938" y="332776"/>
            <a:chExt cx="1006475" cy="1603257"/>
          </a:xfrm>
        </p:grpSpPr>
        <p:pic>
          <p:nvPicPr>
            <p:cNvPr id="3092" name="图片 24603" descr="阜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0859" y="332776"/>
              <a:ext cx="31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4"/>
            <p:cNvSpPr txBox="1">
              <a:spLocks noChangeArrowheads="1"/>
            </p:cNvSpPr>
            <p:nvPr/>
          </p:nvSpPr>
          <p:spPr bwMode="auto">
            <a:xfrm>
              <a:off x="3563938" y="148478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3082" name="组合 11"/>
          <p:cNvGrpSpPr>
            <a:grpSpLocks/>
          </p:cNvGrpSpPr>
          <p:nvPr/>
        </p:nvGrpSpPr>
        <p:grpSpPr bwMode="auto">
          <a:xfrm>
            <a:off x="4276179" y="1635646"/>
            <a:ext cx="1006475" cy="1202860"/>
            <a:chOff x="5284920" y="332776"/>
            <a:chExt cx="1006475" cy="1603257"/>
          </a:xfrm>
        </p:grpSpPr>
        <p:pic>
          <p:nvPicPr>
            <p:cNvPr id="3090" name="图片 24604" descr="阜_篆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1315" y="332776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6"/>
            <p:cNvSpPr txBox="1">
              <a:spLocks noChangeArrowheads="1"/>
            </p:cNvSpPr>
            <p:nvPr/>
          </p:nvSpPr>
          <p:spPr bwMode="auto">
            <a:xfrm>
              <a:off x="5284920" y="148478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grpSp>
        <p:nvGrpSpPr>
          <p:cNvPr id="3083" name="组合 12"/>
          <p:cNvGrpSpPr>
            <a:grpSpLocks/>
          </p:cNvGrpSpPr>
          <p:nvPr/>
        </p:nvGrpSpPr>
        <p:grpSpPr bwMode="auto">
          <a:xfrm>
            <a:off x="5255666" y="1743992"/>
            <a:ext cx="1071562" cy="1094591"/>
            <a:chOff x="6274707" y="476776"/>
            <a:chExt cx="1071528" cy="1459395"/>
          </a:xfrm>
        </p:grpSpPr>
        <p:pic>
          <p:nvPicPr>
            <p:cNvPr id="3088" name="图片 3095" descr="阜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4707" y="476776"/>
              <a:ext cx="1071528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6307234" y="1484784"/>
              <a:ext cx="1006475" cy="451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</p:grpSp>
      <p:grpSp>
        <p:nvGrpSpPr>
          <p:cNvPr id="3084" name="组合 13"/>
          <p:cNvGrpSpPr>
            <a:grpSpLocks/>
          </p:cNvGrpSpPr>
          <p:nvPr/>
        </p:nvGrpSpPr>
        <p:grpSpPr bwMode="auto">
          <a:xfrm>
            <a:off x="6301829" y="1635646"/>
            <a:ext cx="1006475" cy="1202860"/>
            <a:chOff x="7652956" y="332776"/>
            <a:chExt cx="1006475" cy="1603257"/>
          </a:xfrm>
        </p:grpSpPr>
        <p:pic>
          <p:nvPicPr>
            <p:cNvPr id="3086" name="图片 3096" descr="阜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8825" y="332776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7652956" y="148478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</p:grpSp>
      <p:pic>
        <p:nvPicPr>
          <p:cNvPr id="3085" name="Picture 27" descr="G:\00各种申报材料\2020\《汉字奥秘》校本教材\02汉字奥秘插图_资料\03汉字有关图片（夏璠梓初稿）\007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276" y="2254341"/>
            <a:ext cx="1524000" cy="2194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表示土山的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“阜”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30">
            <a:extLst>
              <a:ext uri="{FF2B5EF4-FFF2-40B4-BE49-F238E27FC236}">
                <a16:creationId xmlns:a16="http://schemas.microsoft.com/office/drawing/2014/main" id="{3CE2AE14-9371-47D4-89A1-A376112C2D2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2C1457B-F437-48C8-B738-76499D0D1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5768A8B6-D951-41DA-8F72-3CA15337384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255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  <p:bldP spid="3076" grpId="0" autoUpdateAnimBg="0"/>
      <p:bldP spid="2060" grpId="0" autoUpdateAnimBg="0"/>
      <p:bldP spid="2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805613" y="2865006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阜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240588" y="2319462"/>
            <a:ext cx="16494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fù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77" name="Rectangle 8"/>
          <p:cNvSpPr>
            <a:spLocks noChangeArrowheads="1"/>
          </p:cNvSpPr>
          <p:nvPr/>
        </p:nvSpPr>
        <p:spPr bwMode="auto">
          <a:xfrm>
            <a:off x="0" y="78000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3078" name="Rectangle 14"/>
          <p:cNvSpPr>
            <a:spLocks noChangeArrowheads="1"/>
          </p:cNvSpPr>
          <p:nvPr/>
        </p:nvSpPr>
        <p:spPr bwMode="auto">
          <a:xfrm>
            <a:off x="0" y="7907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3081" name="组合 10"/>
          <p:cNvGrpSpPr>
            <a:grpSpLocks/>
          </p:cNvGrpSpPr>
          <p:nvPr/>
        </p:nvGrpSpPr>
        <p:grpSpPr bwMode="auto">
          <a:xfrm>
            <a:off x="3295104" y="1635646"/>
            <a:ext cx="1006475" cy="1202860"/>
            <a:chOff x="3563938" y="332776"/>
            <a:chExt cx="1006475" cy="1603257"/>
          </a:xfrm>
        </p:grpSpPr>
        <p:pic>
          <p:nvPicPr>
            <p:cNvPr id="3092" name="图片 24603" descr="阜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0859" y="332776"/>
              <a:ext cx="31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4"/>
            <p:cNvSpPr txBox="1">
              <a:spLocks noChangeArrowheads="1"/>
            </p:cNvSpPr>
            <p:nvPr/>
          </p:nvSpPr>
          <p:spPr bwMode="auto">
            <a:xfrm>
              <a:off x="3563938" y="148478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3082" name="组合 11"/>
          <p:cNvGrpSpPr>
            <a:grpSpLocks/>
          </p:cNvGrpSpPr>
          <p:nvPr/>
        </p:nvGrpSpPr>
        <p:grpSpPr bwMode="auto">
          <a:xfrm>
            <a:off x="4276179" y="1635646"/>
            <a:ext cx="1006475" cy="1202860"/>
            <a:chOff x="5284920" y="332776"/>
            <a:chExt cx="1006475" cy="1603257"/>
          </a:xfrm>
        </p:grpSpPr>
        <p:pic>
          <p:nvPicPr>
            <p:cNvPr id="3090" name="图片 24604" descr="阜_篆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1315" y="332776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6"/>
            <p:cNvSpPr txBox="1">
              <a:spLocks noChangeArrowheads="1"/>
            </p:cNvSpPr>
            <p:nvPr/>
          </p:nvSpPr>
          <p:spPr bwMode="auto">
            <a:xfrm>
              <a:off x="5284920" y="148478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grpSp>
        <p:nvGrpSpPr>
          <p:cNvPr id="3083" name="组合 12"/>
          <p:cNvGrpSpPr>
            <a:grpSpLocks/>
          </p:cNvGrpSpPr>
          <p:nvPr/>
        </p:nvGrpSpPr>
        <p:grpSpPr bwMode="auto">
          <a:xfrm>
            <a:off x="5255666" y="1743992"/>
            <a:ext cx="1071562" cy="1094591"/>
            <a:chOff x="6274707" y="476776"/>
            <a:chExt cx="1071528" cy="1459395"/>
          </a:xfrm>
        </p:grpSpPr>
        <p:pic>
          <p:nvPicPr>
            <p:cNvPr id="3088" name="图片 3095" descr="阜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4707" y="476776"/>
              <a:ext cx="1071528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6307234" y="1484784"/>
              <a:ext cx="1006475" cy="451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</p:grpSp>
      <p:grpSp>
        <p:nvGrpSpPr>
          <p:cNvPr id="3084" name="组合 13"/>
          <p:cNvGrpSpPr>
            <a:grpSpLocks/>
          </p:cNvGrpSpPr>
          <p:nvPr/>
        </p:nvGrpSpPr>
        <p:grpSpPr bwMode="auto">
          <a:xfrm>
            <a:off x="6301829" y="1635646"/>
            <a:ext cx="1006475" cy="1202860"/>
            <a:chOff x="7652956" y="332776"/>
            <a:chExt cx="1006475" cy="1603257"/>
          </a:xfrm>
        </p:grpSpPr>
        <p:pic>
          <p:nvPicPr>
            <p:cNvPr id="3086" name="图片 3096" descr="阜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8825" y="332776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7652956" y="148478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</p:grpSp>
      <p:pic>
        <p:nvPicPr>
          <p:cNvPr id="3085" name="Picture 27" descr="G:\00各种申报材料\2020\《汉字奥秘》校本教材\02汉字奥秘插图_资料\03汉字有关图片（夏璠梓初稿）\007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276" y="2254341"/>
            <a:ext cx="1524000" cy="2194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表示土山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“阜”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367112" y="2931790"/>
            <a:ext cx="4085208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作偏旁位于汉字左边写作“阝”，称为“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左耳刀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”。“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左耳刀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（阝、阜）”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作偏旁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的汉字，大都与“土山、丘陵、登高、高下或阶梯”有关，如“阴、阳、陆、险、陵、陡、阶、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陷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坠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降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”等。</a:t>
            </a:r>
          </a:p>
        </p:txBody>
      </p:sp>
      <p:sp>
        <p:nvSpPr>
          <p:cNvPr id="28" name="文本框 30">
            <a:extLst>
              <a:ext uri="{FF2B5EF4-FFF2-40B4-BE49-F238E27FC236}">
                <a16:creationId xmlns:a16="http://schemas.microsoft.com/office/drawing/2014/main" id="{AD762324-7049-44C0-BC9F-D8D1A76575D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03A6CDE-9F9A-4CEA-AF42-F720C2EA2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FF0ED7BC-F85D-4CD7-B64D-1489999ECF5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8406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0112" y="1134038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阜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“阝（阜）”作“形旁”的形声字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陵、陇、陶、阶、陛、际、险、陡、隘、防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埠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“阝（阜）”作“声旁”的形声字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“阝（阜）”作偏旁组成的形声字</a:t>
            </a:r>
          </a:p>
        </p:txBody>
      </p:sp>
      <p:pic>
        <p:nvPicPr>
          <p:cNvPr id="13" name="Picture 13" descr="IMG_2811">
            <a:extLst>
              <a:ext uri="{FF2B5EF4-FFF2-40B4-BE49-F238E27FC236}">
                <a16:creationId xmlns:a16="http://schemas.microsoft.com/office/drawing/2014/main" id="{CF3E6629-1FD4-4629-9B9E-2BD8BE8A5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68" b="11328"/>
          <a:stretch>
            <a:fillRect/>
          </a:stretch>
        </p:blipFill>
        <p:spPr bwMode="auto">
          <a:xfrm>
            <a:off x="6086608" y="3073030"/>
            <a:ext cx="2745424" cy="16830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7071</TotalTime>
  <Words>221</Words>
  <Application>Microsoft Office PowerPoint</Application>
  <PresentationFormat>全屏显示(16:9)</PresentationFormat>
  <Paragraphs>32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1390</cp:revision>
  <dcterms:created xsi:type="dcterms:W3CDTF">2011-03-21T09:38:00Z</dcterms:created>
  <dcterms:modified xsi:type="dcterms:W3CDTF">2026-07-10T14:20:19Z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