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508" r:id="rId2"/>
    <p:sldId id="317" r:id="rId3"/>
    <p:sldId id="507" r:id="rId4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58" d="100"/>
          <a:sy n="58" d="100"/>
        </p:scale>
        <p:origin x="77" y="66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2218354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8.jpeg"/><Relationship Id="rId5" Type="http://schemas.openxmlformats.org/officeDocument/2006/relationships/image" Target="../media/image9.jpe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7" Type="http://schemas.openxmlformats.org/officeDocument/2006/relationships/image" Target="../media/image9.jpe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6156326" y="926307"/>
            <a:ext cx="2519363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邑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6591301" y="362149"/>
            <a:ext cx="164941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yì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3077" name="Rectangle 15"/>
          <p:cNvSpPr>
            <a:spLocks noChangeArrowheads="1"/>
          </p:cNvSpPr>
          <p:nvPr/>
        </p:nvSpPr>
        <p:spPr bwMode="auto">
          <a:xfrm>
            <a:off x="0" y="780009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2071" name="Text Box 23"/>
          <p:cNvSpPr txBox="1">
            <a:spLocks noChangeArrowheads="1"/>
          </p:cNvSpPr>
          <p:nvPr/>
        </p:nvSpPr>
        <p:spPr bwMode="auto">
          <a:xfrm>
            <a:off x="2052215" y="2697956"/>
            <a:ext cx="395994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      邑，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会意字。甲骨文、金文字形，由“囗（</a:t>
            </a:r>
            <a:r>
              <a:rPr lang="en-US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w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é</a:t>
            </a:r>
            <a:r>
              <a:rPr lang="en-US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i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）、人”组成。囗，四面有围墙的城池；下面是一个席地而坐的人形。合起来表示人们聚居的地方，后来泛指一般的城市。</a:t>
            </a:r>
            <a:endParaRPr lang="zh-CN" altLang="en-US" sz="1400" b="0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79" name="Rectangle 28"/>
          <p:cNvSpPr>
            <a:spLocks noChangeArrowheads="1"/>
          </p:cNvSpPr>
          <p:nvPr/>
        </p:nvSpPr>
        <p:spPr bwMode="auto">
          <a:xfrm>
            <a:off x="0" y="790724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3080" name="Rectangle 29"/>
          <p:cNvSpPr>
            <a:spLocks noChangeArrowheads="1"/>
          </p:cNvSpPr>
          <p:nvPr/>
        </p:nvSpPr>
        <p:spPr bwMode="auto">
          <a:xfrm>
            <a:off x="0" y="2140893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20" name="Text Box 23"/>
          <p:cNvSpPr txBox="1">
            <a:spLocks noChangeArrowheads="1"/>
          </p:cNvSpPr>
          <p:nvPr/>
        </p:nvSpPr>
        <p:spPr bwMode="auto">
          <a:xfrm>
            <a:off x="2052215" y="4151286"/>
            <a:ext cx="4031953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古代，大城称“都”，小城叫“邑”。</a:t>
            </a:r>
          </a:p>
        </p:txBody>
      </p:sp>
      <p:grpSp>
        <p:nvGrpSpPr>
          <p:cNvPr id="3083" name="组合 10"/>
          <p:cNvGrpSpPr>
            <a:grpSpLocks/>
          </p:cNvGrpSpPr>
          <p:nvPr/>
        </p:nvGrpSpPr>
        <p:grpSpPr bwMode="auto">
          <a:xfrm>
            <a:off x="1908646" y="1413272"/>
            <a:ext cx="1006475" cy="1190864"/>
            <a:chOff x="3644325" y="1340888"/>
            <a:chExt cx="1006475" cy="1586700"/>
          </a:xfrm>
        </p:grpSpPr>
        <p:pic>
          <p:nvPicPr>
            <p:cNvPr id="3094" name="图片 24598" descr="邑_甲骨文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34404" y="1340888"/>
              <a:ext cx="42631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95" name="Text Box 14"/>
            <p:cNvSpPr txBox="1">
              <a:spLocks noChangeArrowheads="1"/>
            </p:cNvSpPr>
            <p:nvPr/>
          </p:nvSpPr>
          <p:spPr bwMode="auto">
            <a:xfrm>
              <a:off x="3644325" y="2476501"/>
              <a:ext cx="1006475" cy="45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</p:grpSp>
      <p:grpSp>
        <p:nvGrpSpPr>
          <p:cNvPr id="3084" name="组合 11"/>
          <p:cNvGrpSpPr>
            <a:grpSpLocks/>
          </p:cNvGrpSpPr>
          <p:nvPr/>
        </p:nvGrpSpPr>
        <p:grpSpPr bwMode="auto">
          <a:xfrm>
            <a:off x="2961158" y="1413272"/>
            <a:ext cx="1006475" cy="1190864"/>
            <a:chOff x="4716463" y="1340888"/>
            <a:chExt cx="1006475" cy="1586700"/>
          </a:xfrm>
        </p:grpSpPr>
        <p:pic>
          <p:nvPicPr>
            <p:cNvPr id="3092" name="图片 24599" descr="邑_金文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49700" y="1340888"/>
              <a:ext cx="54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93" name="Text Box 15"/>
            <p:cNvSpPr txBox="1">
              <a:spLocks noChangeArrowheads="1"/>
            </p:cNvSpPr>
            <p:nvPr/>
          </p:nvSpPr>
          <p:spPr bwMode="auto">
            <a:xfrm>
              <a:off x="4716463" y="2476501"/>
              <a:ext cx="1006475" cy="45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</p:grpSp>
      <p:grpSp>
        <p:nvGrpSpPr>
          <p:cNvPr id="3085" name="组合 12"/>
          <p:cNvGrpSpPr>
            <a:grpSpLocks/>
          </p:cNvGrpSpPr>
          <p:nvPr/>
        </p:nvGrpSpPr>
        <p:grpSpPr bwMode="auto">
          <a:xfrm>
            <a:off x="4015258" y="1413272"/>
            <a:ext cx="1006475" cy="1190864"/>
            <a:chOff x="5763779" y="1340888"/>
            <a:chExt cx="1006475" cy="1586700"/>
          </a:xfrm>
        </p:grpSpPr>
        <p:pic>
          <p:nvPicPr>
            <p:cNvPr id="3090" name="图片 24600" descr="邑_篆书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1227" y="1340888"/>
              <a:ext cx="51157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91" name="Text Box 16"/>
            <p:cNvSpPr txBox="1">
              <a:spLocks noChangeArrowheads="1"/>
            </p:cNvSpPr>
            <p:nvPr/>
          </p:nvSpPr>
          <p:spPr bwMode="auto">
            <a:xfrm>
              <a:off x="5763779" y="2476501"/>
              <a:ext cx="1006475" cy="45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</p:grpSp>
      <p:grpSp>
        <p:nvGrpSpPr>
          <p:cNvPr id="3086" name="组合 13"/>
          <p:cNvGrpSpPr>
            <a:grpSpLocks/>
          </p:cNvGrpSpPr>
          <p:nvPr/>
        </p:nvGrpSpPr>
        <p:grpSpPr bwMode="auto">
          <a:xfrm>
            <a:off x="5067771" y="1549004"/>
            <a:ext cx="1017587" cy="1055298"/>
            <a:chOff x="6508292" y="1520888"/>
            <a:chExt cx="1016471" cy="1406995"/>
          </a:xfrm>
        </p:grpSpPr>
        <p:pic>
          <p:nvPicPr>
            <p:cNvPr id="3088" name="图片 30728" descr="邑_隶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08292" y="1520888"/>
              <a:ext cx="1016471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9" name="Text Box 16"/>
            <p:cNvSpPr txBox="1">
              <a:spLocks noChangeArrowheads="1"/>
            </p:cNvSpPr>
            <p:nvPr/>
          </p:nvSpPr>
          <p:spPr bwMode="auto">
            <a:xfrm>
              <a:off x="6513290" y="2476500"/>
              <a:ext cx="1006475" cy="451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</p:grpSp>
      <p:pic>
        <p:nvPicPr>
          <p:cNvPr id="3087" name="Picture 30" descr="G:\00各种申报材料\2020\《汉字奥秘》校本教材\02汉字奥秘插图_资料\01汉字有关图片（网络等）\古城02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2824162"/>
            <a:ext cx="2686050" cy="18358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4" name="直接连接符 23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 Box 16"/>
          <p:cNvSpPr txBox="1">
            <a:spLocks noChangeArrowheads="1"/>
          </p:cNvSpPr>
          <p:nvPr/>
        </p:nvSpPr>
        <p:spPr bwMode="auto">
          <a:xfrm>
            <a:off x="1835696" y="669925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古代的城市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“邑”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文本框 30">
            <a:extLst>
              <a:ext uri="{FF2B5EF4-FFF2-40B4-BE49-F238E27FC236}">
                <a16:creationId xmlns:a16="http://schemas.microsoft.com/office/drawing/2014/main" id="{94766915-BDE8-4ABB-8252-65122E1BDBFB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0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4CC464F8-EFAE-42C3-AA8D-6C44CFECF7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文本框 14">
            <a:extLst>
              <a:ext uri="{FF2B5EF4-FFF2-40B4-BE49-F238E27FC236}">
                <a16:creationId xmlns:a16="http://schemas.microsoft.com/office/drawing/2014/main" id="{7D205A12-DA90-42B4-8735-23DE45313D99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02933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0"/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utoUpdateAnimBg="0"/>
      <p:bldP spid="2058" grpId="0" autoUpdateAnimBg="0"/>
      <p:bldP spid="2071" grpId="0" autoUpdateAnimBg="0"/>
      <p:bldP spid="20" grpId="0" autoUpdateAnimBg="0"/>
      <p:bldP spid="28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15"/>
          <p:cNvSpPr>
            <a:spLocks noChangeArrowheads="1"/>
          </p:cNvSpPr>
          <p:nvPr/>
        </p:nvSpPr>
        <p:spPr bwMode="auto">
          <a:xfrm>
            <a:off x="0" y="780009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4100" name="Rectangle 28"/>
          <p:cNvSpPr>
            <a:spLocks noChangeArrowheads="1"/>
          </p:cNvSpPr>
          <p:nvPr/>
        </p:nvSpPr>
        <p:spPr bwMode="auto">
          <a:xfrm>
            <a:off x="0" y="790724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4101" name="Rectangle 29"/>
          <p:cNvSpPr>
            <a:spLocks noChangeArrowheads="1"/>
          </p:cNvSpPr>
          <p:nvPr/>
        </p:nvSpPr>
        <p:spPr bwMode="auto">
          <a:xfrm>
            <a:off x="0" y="2140893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20" name="Text Box 16"/>
          <p:cNvSpPr txBox="1">
            <a:spLocks noChangeArrowheads="1"/>
          </p:cNvSpPr>
          <p:nvPr/>
        </p:nvSpPr>
        <p:spPr bwMode="auto">
          <a:xfrm>
            <a:off x="1835696" y="663181"/>
            <a:ext cx="42706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zh-CN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“邑（阝）”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作偏旁的汉字</a:t>
            </a:r>
          </a:p>
        </p:txBody>
      </p:sp>
      <p:sp>
        <p:nvSpPr>
          <p:cNvPr id="21" name="Text Box 23"/>
          <p:cNvSpPr txBox="1">
            <a:spLocks noChangeArrowheads="1"/>
          </p:cNvSpPr>
          <p:nvPr/>
        </p:nvSpPr>
        <p:spPr bwMode="auto">
          <a:xfrm>
            <a:off x="1980888" y="1419622"/>
            <a:ext cx="5975350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“邑”作偏旁位于汉字右边写作“阝”，称为“</a:t>
            </a:r>
            <a:r>
              <a:rPr lang="zh-CN" altLang="en-US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右耳刀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”。</a:t>
            </a:r>
            <a:endParaRPr lang="en-US" altLang="zh-CN" sz="1400" b="0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104" name="Picture 19" descr="G:\00各种申报材料\2020\《汉字奥秘》校本教材\02汉字奥秘插图_资料\01汉字有关图片（网络等）\古城0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253" y="2265809"/>
            <a:ext cx="2232248" cy="17461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 Box 23"/>
          <p:cNvSpPr txBox="1">
            <a:spLocks noChangeArrowheads="1"/>
          </p:cNvSpPr>
          <p:nvPr/>
        </p:nvSpPr>
        <p:spPr bwMode="auto">
          <a:xfrm>
            <a:off x="5076056" y="2659431"/>
            <a:ext cx="3096344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以“阝（</a:t>
            </a:r>
            <a:r>
              <a:rPr lang="zh-CN" altLang="en-US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右耳刀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）”作偏旁的汉字，多与地名、城市有关，如郑、邯郸、邺、都、郭、郊、郡、鄂、邓等</a:t>
            </a:r>
            <a:r>
              <a:rPr lang="zh-CN" altLang="en-US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等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。</a:t>
            </a:r>
          </a:p>
        </p:txBody>
      </p:sp>
      <p:cxnSp>
        <p:nvCxnSpPr>
          <p:cNvPr id="10" name="直接连接符 9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30">
            <a:extLst>
              <a:ext uri="{FF2B5EF4-FFF2-40B4-BE49-F238E27FC236}">
                <a16:creationId xmlns:a16="http://schemas.microsoft.com/office/drawing/2014/main" id="{DD5E58F7-0F0E-403A-ABDB-7FAF64D0566F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15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26B1F72E-1525-4E5D-8C91-4ED6A2A7F7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文本框 14">
            <a:extLst>
              <a:ext uri="{FF2B5EF4-FFF2-40B4-BE49-F238E27FC236}">
                <a16:creationId xmlns:a16="http://schemas.microsoft.com/office/drawing/2014/main" id="{3FE94A7C-3726-4BFE-91FE-147870C816FF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05195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 autoUpdateAnimBg="0"/>
      <p:bldP spid="23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直接连接符 23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32" name="Text Box 6">
            <a:extLst>
              <a:ext uri="{FF2B5EF4-FFF2-40B4-BE49-F238E27FC236}">
                <a16:creationId xmlns:a16="http://schemas.microsoft.com/office/drawing/2014/main" id="{CBE5DECE-82D9-4DD7-9199-F088B09A94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2200" y="1070975"/>
            <a:ext cx="2231920" cy="193899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邑</a:t>
            </a:r>
          </a:p>
        </p:txBody>
      </p:sp>
      <p:sp>
        <p:nvSpPr>
          <p:cNvPr id="33" name="Text Box 8">
            <a:extLst>
              <a:ext uri="{FF2B5EF4-FFF2-40B4-BE49-F238E27FC236}">
                <a16:creationId xmlns:a16="http://schemas.microsoft.com/office/drawing/2014/main" id="{55DF719B-177B-4F26-A7C3-B70DC37C4C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74" y="1541744"/>
            <a:ext cx="4321175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1.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“邑（阝）”作“形旁”的形声字</a:t>
            </a:r>
          </a:p>
        </p:txBody>
      </p:sp>
      <p:sp>
        <p:nvSpPr>
          <p:cNvPr id="34" name="Text Box 9">
            <a:extLst>
              <a:ext uri="{FF2B5EF4-FFF2-40B4-BE49-F238E27FC236}">
                <a16:creationId xmlns:a16="http://schemas.microsoft.com/office/drawing/2014/main" id="{74F73510-4AA2-4A43-BF78-62B0578464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868" y="2112584"/>
            <a:ext cx="4196992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郡、都、部、邦、邮、郊、邻、邹、鄢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…… </a:t>
            </a:r>
          </a:p>
        </p:txBody>
      </p:sp>
      <p:sp>
        <p:nvSpPr>
          <p:cNvPr id="35" name="Text Box 10">
            <a:extLst>
              <a:ext uri="{FF2B5EF4-FFF2-40B4-BE49-F238E27FC236}">
                <a16:creationId xmlns:a16="http://schemas.microsoft.com/office/drawing/2014/main" id="{AB84FC2F-D40D-4CB6-982C-60FEBE43DF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868" y="3291830"/>
            <a:ext cx="3570089" cy="375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浥、悒、挹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……</a:t>
            </a:r>
          </a:p>
        </p:txBody>
      </p:sp>
      <p:sp>
        <p:nvSpPr>
          <p:cNvPr id="36" name="Text Box 11">
            <a:extLst>
              <a:ext uri="{FF2B5EF4-FFF2-40B4-BE49-F238E27FC236}">
                <a16:creationId xmlns:a16="http://schemas.microsoft.com/office/drawing/2014/main" id="{AE9FA8A6-3445-45CB-A74C-9569405A0E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74" y="2708468"/>
            <a:ext cx="4176713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2.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“邑（阝）”作“声旁”的形声字</a:t>
            </a:r>
          </a:p>
        </p:txBody>
      </p:sp>
      <p:sp>
        <p:nvSpPr>
          <p:cNvPr id="37" name="Text Box 8">
            <a:extLst>
              <a:ext uri="{FF2B5EF4-FFF2-40B4-BE49-F238E27FC236}">
                <a16:creationId xmlns:a16="http://schemas.microsoft.com/office/drawing/2014/main" id="{85B3885B-121E-4020-A120-3FD807BA8A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712" y="949817"/>
            <a:ext cx="4321175" cy="418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dirty="0">
                <a:solidFill>
                  <a:srgbClr val="0000FF"/>
                </a:solidFill>
                <a:latin typeface="+mn-ea"/>
                <a:ea typeface="+mn-ea"/>
              </a:rPr>
              <a:t> </a:t>
            </a:r>
            <a:r>
              <a:rPr lang="zh-CN" altLang="en-US" sz="1600" dirty="0">
                <a:solidFill>
                  <a:srgbClr val="0000FF"/>
                </a:solidFill>
                <a:latin typeface="+mn-ea"/>
                <a:ea typeface="+mn-ea"/>
              </a:rPr>
              <a:t>“邑（阝）”作偏旁组成的形声字</a:t>
            </a:r>
          </a:p>
        </p:txBody>
      </p:sp>
      <p:pic>
        <p:nvPicPr>
          <p:cNvPr id="14" name="Picture 19" descr="G:\00各种申报材料\2020\《汉字奥秘》校本教材\02汉字奥秘插图_资料\01汉字有关图片（网络等）\古城04.jpg">
            <a:extLst>
              <a:ext uri="{FF2B5EF4-FFF2-40B4-BE49-F238E27FC236}">
                <a16:creationId xmlns:a16="http://schemas.microsoft.com/office/drawing/2014/main" id="{B1E34144-EA36-49E5-9707-5B7C62137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4511" y="2926229"/>
            <a:ext cx="2232248" cy="17461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935143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7058</TotalTime>
  <Words>246</Words>
  <Application>Microsoft Office PowerPoint</Application>
  <PresentationFormat>全屏显示(16:9)</PresentationFormat>
  <Paragraphs>28</Paragraphs>
  <Slides>3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0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1386</cp:revision>
  <dcterms:created xsi:type="dcterms:W3CDTF">2011-03-21T09:38:00Z</dcterms:created>
  <dcterms:modified xsi:type="dcterms:W3CDTF">2026-07-10T13:50:17Z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