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1" r:id="rId2"/>
    <p:sldId id="506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02282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7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260103" y="3046189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冖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942728" y="2643758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0" dirty="0">
                <a:solidFill>
                  <a:srgbClr val="FF3300"/>
                </a:solidFill>
                <a:latin typeface="宋体" pitchFamily="2" charset="-122"/>
              </a:rPr>
              <a:t>m</a:t>
            </a:r>
            <a:r>
              <a:rPr lang="zh-CN" altLang="zh-CN" sz="4400" b="0" dirty="0">
                <a:solidFill>
                  <a:srgbClr val="FF3300"/>
                </a:solidFill>
              </a:rPr>
              <a:t>ì</a:t>
            </a:r>
            <a:r>
              <a:rPr lang="zh-CN" altLang="zh-CN" sz="4400" dirty="0">
                <a:solidFill>
                  <a:srgbClr val="FF3300"/>
                </a:solidFill>
              </a:rPr>
              <a:t> </a:t>
            </a:r>
            <a:r>
              <a:rPr lang="en-US" altLang="zh-CN" sz="4400" b="1" dirty="0">
                <a:solidFill>
                  <a:srgbClr val="FF3300"/>
                </a:solidFill>
                <a:latin typeface="宋体" pitchFamily="2" charset="-122"/>
              </a:rPr>
              <a:t> 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707432" y="2727871"/>
            <a:ext cx="2589211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冖，古代表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冖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覆盖，盖东西用的布、巾等意思。现在称“秃宝盖”。</a:t>
            </a:r>
          </a:p>
        </p:txBody>
      </p:sp>
      <p:grpSp>
        <p:nvGrpSpPr>
          <p:cNvPr id="8200" name="组合 6"/>
          <p:cNvGrpSpPr>
            <a:grpSpLocks/>
          </p:cNvGrpSpPr>
          <p:nvPr/>
        </p:nvGrpSpPr>
        <p:grpSpPr bwMode="auto">
          <a:xfrm>
            <a:off x="2483768" y="1131590"/>
            <a:ext cx="1006475" cy="974342"/>
            <a:chOff x="4716463" y="1628800"/>
            <a:chExt cx="1006475" cy="1299096"/>
          </a:xfrm>
        </p:grpSpPr>
        <p:sp>
          <p:nvSpPr>
            <p:cNvPr id="8211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45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8212" name="图片 6760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8121" y="1628800"/>
              <a:ext cx="783158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1" name="组合 7"/>
          <p:cNvGrpSpPr>
            <a:grpSpLocks/>
          </p:cNvGrpSpPr>
          <p:nvPr/>
        </p:nvGrpSpPr>
        <p:grpSpPr bwMode="auto">
          <a:xfrm>
            <a:off x="3623593" y="1131590"/>
            <a:ext cx="1006475" cy="974342"/>
            <a:chOff x="5833403" y="1628800"/>
            <a:chExt cx="1006475" cy="1299096"/>
          </a:xfrm>
        </p:grpSpPr>
        <p:sp>
          <p:nvSpPr>
            <p:cNvPr id="8209" name="Text Box 16"/>
            <p:cNvSpPr txBox="1">
              <a:spLocks noChangeArrowheads="1"/>
            </p:cNvSpPr>
            <p:nvPr/>
          </p:nvSpPr>
          <p:spPr bwMode="auto">
            <a:xfrm>
              <a:off x="5833403" y="2476500"/>
              <a:ext cx="1006475" cy="45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8210" name="图片 6760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640" y="1628800"/>
              <a:ext cx="48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2" name="组合 8"/>
          <p:cNvGrpSpPr>
            <a:grpSpLocks/>
          </p:cNvGrpSpPr>
          <p:nvPr/>
        </p:nvGrpSpPr>
        <p:grpSpPr bwMode="auto">
          <a:xfrm>
            <a:off x="4763417" y="1131590"/>
            <a:ext cx="1116012" cy="974342"/>
            <a:chOff x="6532309" y="1628800"/>
            <a:chExt cx="1116000" cy="1299096"/>
          </a:xfrm>
        </p:grpSpPr>
        <p:sp>
          <p:nvSpPr>
            <p:cNvPr id="8207" name="Text Box 16"/>
            <p:cNvSpPr txBox="1">
              <a:spLocks noChangeArrowheads="1"/>
            </p:cNvSpPr>
            <p:nvPr/>
          </p:nvSpPr>
          <p:spPr bwMode="auto">
            <a:xfrm>
              <a:off x="6587072" y="2476500"/>
              <a:ext cx="1006475" cy="45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8208" name="图片 412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2309" y="1628800"/>
              <a:ext cx="1116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3" name="组合 9"/>
          <p:cNvGrpSpPr>
            <a:grpSpLocks/>
          </p:cNvGrpSpPr>
          <p:nvPr/>
        </p:nvGrpSpPr>
        <p:grpSpPr bwMode="auto">
          <a:xfrm>
            <a:off x="6159971" y="1225649"/>
            <a:ext cx="1076325" cy="880142"/>
            <a:chOff x="7792144" y="1754800"/>
            <a:chExt cx="1076400" cy="1172844"/>
          </a:xfrm>
        </p:grpSpPr>
        <p:sp>
          <p:nvSpPr>
            <p:cNvPr id="8205" name="Text Box 16"/>
            <p:cNvSpPr txBox="1">
              <a:spLocks noChangeArrowheads="1"/>
            </p:cNvSpPr>
            <p:nvPr/>
          </p:nvSpPr>
          <p:spPr bwMode="auto">
            <a:xfrm>
              <a:off x="7827107" y="2476500"/>
              <a:ext cx="1006475" cy="451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8206" name="图片 412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2144" y="1754800"/>
              <a:ext cx="1076400" cy="46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204" name="图片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43758"/>
            <a:ext cx="2340124" cy="15353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>
            <a:extLst>
              <a:ext uri="{FF2B5EF4-FFF2-40B4-BE49-F238E27FC236}">
                <a16:creationId xmlns:a16="http://schemas.microsoft.com/office/drawing/2014/main" id="{C1D20E77-66D7-4567-99C7-E30B5203A57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59BB8BCC-BD4C-45AF-8AC2-532B6E929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E167AC96-C197-468A-9C39-AF1D4FC49E61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4597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/>
      <p:bldP spid="5141" grpId="0"/>
      <p:bldP spid="514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00" y="1070975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冖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“冖”作“形旁”的形声字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冠、冤、幂、冥、冢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“冖”作“声旁”的形声字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“冖”作偏旁组成的形声字</a:t>
            </a:r>
          </a:p>
        </p:txBody>
      </p:sp>
      <p:pic>
        <p:nvPicPr>
          <p:cNvPr id="15" name="图片 11">
            <a:extLst>
              <a:ext uri="{FF2B5EF4-FFF2-40B4-BE49-F238E27FC236}">
                <a16:creationId xmlns:a16="http://schemas.microsoft.com/office/drawing/2014/main" id="{C37DB763-7307-4ACF-A94C-86F5C9ED3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43758"/>
            <a:ext cx="2340124" cy="15353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8870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6930</TotalTime>
  <Words>93</Words>
  <Application>Microsoft Office PowerPoint</Application>
  <PresentationFormat>全屏显示(16:9)</PresentationFormat>
  <Paragraphs>20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1383</cp:revision>
  <dcterms:created xsi:type="dcterms:W3CDTF">2011-03-21T09:38:00Z</dcterms:created>
  <dcterms:modified xsi:type="dcterms:W3CDTF">2026-07-10T09:08:31Z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