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6" r:id="rId2"/>
    <p:sldId id="50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22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587802" y="293701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示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7452991" y="2499742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shì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347643" y="2789635"/>
            <a:ext cx="388865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示，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象形字。甲骨文字形，描绘的是祭拜祖先和神灵而搭建的祭台，用来放置祭品。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3347644" y="3651648"/>
            <a:ext cx="381664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示，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作左偏旁时一般写作“礻”，如“福、社、神、祝”等。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79" name="Picture 15" descr="示_图片"/>
          <p:cNvPicPr>
            <a:picLocks noChangeAspect="1" noChangeArrowheads="1"/>
          </p:cNvPicPr>
          <p:nvPr/>
        </p:nvPicPr>
        <p:blipFill>
          <a:blip r:embed="rId5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734" y="1203598"/>
            <a:ext cx="1536700" cy="142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1" name="组合 11"/>
          <p:cNvGrpSpPr>
            <a:grpSpLocks/>
          </p:cNvGrpSpPr>
          <p:nvPr/>
        </p:nvGrpSpPr>
        <p:grpSpPr bwMode="auto">
          <a:xfrm>
            <a:off x="3734197" y="1521619"/>
            <a:ext cx="1006475" cy="1189947"/>
            <a:chOff x="3456917" y="1340888"/>
            <a:chExt cx="1006475" cy="1587187"/>
          </a:xfrm>
        </p:grpSpPr>
        <p:pic>
          <p:nvPicPr>
            <p:cNvPr id="3094" name="图片 13312" descr="示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5944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5" name="Text Box 14"/>
            <p:cNvSpPr txBox="1">
              <a:spLocks noChangeArrowheads="1"/>
            </p:cNvSpPr>
            <p:nvPr/>
          </p:nvSpPr>
          <p:spPr bwMode="auto">
            <a:xfrm>
              <a:off x="3456917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082" name="组合 12"/>
          <p:cNvGrpSpPr>
            <a:grpSpLocks/>
          </p:cNvGrpSpPr>
          <p:nvPr/>
        </p:nvGrpSpPr>
        <p:grpSpPr bwMode="auto">
          <a:xfrm>
            <a:off x="4720035" y="1521619"/>
            <a:ext cx="1006475" cy="1189947"/>
            <a:chOff x="4391819" y="1340888"/>
            <a:chExt cx="1006475" cy="1587187"/>
          </a:xfrm>
        </p:grpSpPr>
        <p:pic>
          <p:nvPicPr>
            <p:cNvPr id="3092" name="图片 13313" descr="示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2951" y="134088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5"/>
            <p:cNvSpPr txBox="1">
              <a:spLocks noChangeArrowheads="1"/>
            </p:cNvSpPr>
            <p:nvPr/>
          </p:nvSpPr>
          <p:spPr bwMode="auto">
            <a:xfrm>
              <a:off x="4391819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3083" name="组合 13"/>
          <p:cNvGrpSpPr>
            <a:grpSpLocks/>
          </p:cNvGrpSpPr>
          <p:nvPr/>
        </p:nvGrpSpPr>
        <p:grpSpPr bwMode="auto">
          <a:xfrm>
            <a:off x="5707460" y="1521619"/>
            <a:ext cx="1006475" cy="1189947"/>
            <a:chOff x="5380606" y="1340888"/>
            <a:chExt cx="1006475" cy="1587187"/>
          </a:xfrm>
        </p:grpSpPr>
        <p:pic>
          <p:nvPicPr>
            <p:cNvPr id="3090" name="图片 13314" descr="示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949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5380606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3084" name="组合 14"/>
          <p:cNvGrpSpPr>
            <a:grpSpLocks/>
          </p:cNvGrpSpPr>
          <p:nvPr/>
        </p:nvGrpSpPr>
        <p:grpSpPr bwMode="auto">
          <a:xfrm>
            <a:off x="6693296" y="1615679"/>
            <a:ext cx="1335088" cy="1095785"/>
            <a:chOff x="5898564" y="1466888"/>
            <a:chExt cx="1334116" cy="1461005"/>
          </a:xfrm>
        </p:grpSpPr>
        <p:pic>
          <p:nvPicPr>
            <p:cNvPr id="3088" name="图片 11269" descr="示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8564" y="1466888"/>
              <a:ext cx="1334116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6062385" y="2476500"/>
              <a:ext cx="1006475" cy="451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3085" name="组合 15"/>
          <p:cNvGrpSpPr>
            <a:grpSpLocks/>
          </p:cNvGrpSpPr>
          <p:nvPr/>
        </p:nvGrpSpPr>
        <p:grpSpPr bwMode="auto">
          <a:xfrm>
            <a:off x="1983060" y="2950369"/>
            <a:ext cx="1220788" cy="1189947"/>
            <a:chOff x="7480570" y="1340888"/>
            <a:chExt cx="1222105" cy="1587187"/>
          </a:xfrm>
        </p:grpSpPr>
        <p:pic>
          <p:nvPicPr>
            <p:cNvPr id="3086" name="图片 11270" descr="示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570" y="1340888"/>
              <a:ext cx="122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588385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与神灵对话的祭台</a:t>
            </a:r>
          </a:p>
        </p:txBody>
      </p:sp>
      <p:cxnSp>
        <p:nvCxnSpPr>
          <p:cNvPr id="30" name="直接连接符 2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88D8E565-7238-4411-9707-9721606C862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DB30653-1E6B-42E9-A1D5-D760E12DF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0ECA8D0E-FF37-4AD0-9C37-21C40F69909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96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4099" grpId="0" autoUpdateAnimBg="0"/>
      <p:bldP spid="4109" grpId="0" autoUpdateAnimBg="0"/>
      <p:bldP spid="4110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957" y="641420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示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“示（礻）”作“形旁”的形声字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祀、祖、祠、祥、祯、祉、祈、祐、祺、禄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视</a:t>
            </a: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“示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</a:rPr>
              <a:t>（礻）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>
                <a:solidFill>
                  <a:srgbClr val="0000FF"/>
                </a:solidFill>
                <a:latin typeface="+mn-ea"/>
                <a:ea typeface="+mn-ea"/>
              </a:rPr>
              <a:t>“示（礻）”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作偏旁组成的形声字</a:t>
            </a:r>
          </a:p>
        </p:txBody>
      </p:sp>
      <p:pic>
        <p:nvPicPr>
          <p:cNvPr id="14" name="Picture 6" descr="祭拜">
            <a:extLst>
              <a:ext uri="{FF2B5EF4-FFF2-40B4-BE49-F238E27FC236}">
                <a16:creationId xmlns:a16="http://schemas.microsoft.com/office/drawing/2014/main" id="{DD199C60-C9D3-42BC-80EE-5122979A7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860" y="2482944"/>
            <a:ext cx="1817498" cy="2314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87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6839</TotalTime>
  <Words>149</Words>
  <Application>Microsoft Office PowerPoint</Application>
  <PresentationFormat>全屏显示(16:9)</PresentationFormat>
  <Paragraphs>23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1380</cp:revision>
  <dcterms:created xsi:type="dcterms:W3CDTF">2011-03-21T09:38:00Z</dcterms:created>
  <dcterms:modified xsi:type="dcterms:W3CDTF">2026-07-10T00:21:59Z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