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67" r:id="rId2"/>
    <p:sldId id="506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02282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zdam.qmxgk.com/jxal.htm" TargetMode="External"/><Relationship Id="rId13" Type="http://schemas.openxmlformats.org/officeDocument/2006/relationships/image" Target="../media/image7.jpeg"/><Relationship Id="rId3" Type="http://schemas.openxmlformats.org/officeDocument/2006/relationships/tags" Target="../tags/tag1.xml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6.jpeg"/><Relationship Id="rId2" Type="http://schemas.openxmlformats.org/officeDocument/2006/relationships/audio" Target="../media/media1.WAV"/><Relationship Id="rId16" Type="http://schemas.openxmlformats.org/officeDocument/2006/relationships/image" Target="../media/image10.jpeg"/><Relationship Id="rId1" Type="http://schemas.microsoft.com/office/2007/relationships/media" Target="../media/media1.WAV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5.jpeg"/><Relationship Id="rId5" Type="http://schemas.openxmlformats.org/officeDocument/2006/relationships/tags" Target="../tags/tag3.xml"/><Relationship Id="rId15" Type="http://schemas.openxmlformats.org/officeDocument/2006/relationships/image" Target="../media/image9.png"/><Relationship Id="rId10" Type="http://schemas.openxmlformats.org/officeDocument/2006/relationships/image" Target="../media/image4.jpeg"/><Relationship Id="rId4" Type="http://schemas.openxmlformats.org/officeDocument/2006/relationships/tags" Target="../tags/tag2.xml"/><Relationship Id="rId9" Type="http://schemas.openxmlformats.org/officeDocument/2006/relationships/image" Target="../media/image3.jpe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11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4"/>
          <p:cNvSpPr txBox="1">
            <a:spLocks noChangeArrowheads="1"/>
          </p:cNvSpPr>
          <p:nvPr/>
        </p:nvSpPr>
        <p:spPr bwMode="auto">
          <a:xfrm>
            <a:off x="2917180" y="2641005"/>
            <a:ext cx="7905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 sz="1800"/>
          </a:p>
        </p:txBody>
      </p:sp>
      <p:sp>
        <p:nvSpPr>
          <p:cNvPr id="3" name="Text Box 15"/>
          <p:cNvSpPr txBox="1">
            <a:spLocks noChangeArrowheads="1"/>
          </p:cNvSpPr>
          <p:nvPr/>
        </p:nvSpPr>
        <p:spPr bwMode="auto">
          <a:xfrm>
            <a:off x="6588224" y="2770351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犬</a:t>
            </a: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7272437" y="2211710"/>
            <a:ext cx="15843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quǎn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2051720" y="2618862"/>
            <a:ext cx="5126696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　   犬，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象形字。甲骨文描绘的是一只尾巴向上卷着的狗的样子，非常形象。最初表示“大狗”的意思。</a:t>
            </a:r>
          </a:p>
        </p:txBody>
      </p:sp>
      <p:pic>
        <p:nvPicPr>
          <p:cNvPr id="7" name="图片 5" descr="大狗01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246" y="884232"/>
            <a:ext cx="1789509" cy="138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12"/>
          <p:cNvGrpSpPr>
            <a:grpSpLocks/>
          </p:cNvGrpSpPr>
          <p:nvPr/>
        </p:nvGrpSpPr>
        <p:grpSpPr bwMode="auto">
          <a:xfrm>
            <a:off x="3784178" y="843558"/>
            <a:ext cx="1006475" cy="1471612"/>
            <a:chOff x="3064290" y="1340888"/>
            <a:chExt cx="1006475" cy="1472162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06429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10" name="图片 21518" descr="犬_甲骨文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1738" y="1340888"/>
              <a:ext cx="51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4"/>
          <p:cNvGrpSpPr>
            <a:grpSpLocks/>
          </p:cNvGrpSpPr>
          <p:nvPr/>
        </p:nvGrpSpPr>
        <p:grpSpPr bwMode="auto">
          <a:xfrm>
            <a:off x="5759053" y="843558"/>
            <a:ext cx="1006475" cy="1471612"/>
            <a:chOff x="4555926" y="1340888"/>
            <a:chExt cx="1006475" cy="1472162"/>
          </a:xfrm>
        </p:grpSpPr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4555926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3" name="图片 21521" descr="犬_金文2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3900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5"/>
          <p:cNvGrpSpPr>
            <a:grpSpLocks/>
          </p:cNvGrpSpPr>
          <p:nvPr/>
        </p:nvGrpSpPr>
        <p:grpSpPr bwMode="auto">
          <a:xfrm>
            <a:off x="6676309" y="792932"/>
            <a:ext cx="1006475" cy="1471612"/>
            <a:chOff x="5601079" y="1340888"/>
            <a:chExt cx="1006475" cy="1472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560107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6" name="图片 21522" descr="犬_篆书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0106" y="1340888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7641538" y="972319"/>
            <a:ext cx="1416050" cy="1292225"/>
            <a:chOff x="6185797" y="1520888"/>
            <a:chExt cx="1416000" cy="1292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639056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9" name="图片 4153" descr="犬_隶书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5797" y="1520888"/>
              <a:ext cx="1416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组合 13"/>
          <p:cNvGrpSpPr>
            <a:grpSpLocks/>
          </p:cNvGrpSpPr>
          <p:nvPr/>
        </p:nvGrpSpPr>
        <p:grpSpPr bwMode="auto">
          <a:xfrm>
            <a:off x="4788024" y="1024533"/>
            <a:ext cx="1041400" cy="1308100"/>
            <a:chOff x="3748282" y="1520888"/>
            <a:chExt cx="1042108" cy="1308558"/>
          </a:xfrm>
        </p:grpSpPr>
        <p:pic>
          <p:nvPicPr>
            <p:cNvPr id="24" name="图片 21520" descr="犬_金文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8282" y="1520888"/>
              <a:ext cx="1042108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 Box 15"/>
            <p:cNvSpPr txBox="1">
              <a:spLocks noChangeArrowheads="1"/>
            </p:cNvSpPr>
            <p:nvPr/>
          </p:nvSpPr>
          <p:spPr bwMode="auto">
            <a:xfrm>
              <a:off x="3766099" y="249289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pic>
        <p:nvPicPr>
          <p:cNvPr id="27" name="DOG02721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467916"/>
            <a:ext cx="304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098B83C2-F6F1-4125-8AB0-D07562D75A8B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id="{5901D9E9-83DD-4A3E-BB49-D7A613712DA2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0">
            <a:extLst>
              <a:ext uri="{FF2B5EF4-FFF2-40B4-BE49-F238E27FC236}">
                <a16:creationId xmlns:a16="http://schemas.microsoft.com/office/drawing/2014/main" id="{BCD2BB2A-B139-407C-9A4E-DFF584E13C21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BE8B931-93A4-45A5-8A5D-4EA33B1EB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文本框 14">
            <a:extLst>
              <a:ext uri="{FF2B5EF4-FFF2-40B4-BE49-F238E27FC236}">
                <a16:creationId xmlns:a16="http://schemas.microsoft.com/office/drawing/2014/main" id="{89D0E256-0335-48E3-84F5-E3ECBE4FB0A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22E135DA-2EC8-498B-9507-DF3A3D69A0D9}"/>
              </a:ext>
            </a:extLst>
          </p:cNvPr>
          <p:cNvSpPr txBox="1"/>
          <p:nvPr/>
        </p:nvSpPr>
        <p:spPr>
          <a:xfrm>
            <a:off x="2051720" y="3363838"/>
            <a:ext cx="4968552" cy="10237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“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犬”有时形变为“犭”（反犬旁）。“犬（犭）”作偏旁组成的汉字，大都与狗或猛兽有关。因为狗在驯化以前，也是很凶猛的野兽。</a:t>
            </a:r>
          </a:p>
        </p:txBody>
      </p:sp>
    </p:spTree>
    <p:extLst>
      <p:ext uri="{BB962C8B-B14F-4D97-AF65-F5344CB8AC3E}">
        <p14:creationId xmlns:p14="http://schemas.microsoft.com/office/powerpoint/2010/main" val="3116034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1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8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08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08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08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708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6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3" grpId="0" autoUpdateAnimBg="0"/>
      <p:bldP spid="4" grpId="0" autoUpdateAnimBg="0"/>
      <p:bldP spid="5" grpId="0" autoUpdateAnimBg="0"/>
      <p:bldP spid="3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6957" y="641420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犬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“犬”作“形旁”的形声字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狗 、狂、狼、猫、猪、狐、狸、狩、猎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畎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“犬”作“声旁”的形声字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“犬”作偏旁组成的形声字</a:t>
            </a:r>
          </a:p>
        </p:txBody>
      </p:sp>
      <p:pic>
        <p:nvPicPr>
          <p:cNvPr id="15" name="Picture 6" descr="BAS00093">
            <a:extLst>
              <a:ext uri="{FF2B5EF4-FFF2-40B4-BE49-F238E27FC236}">
                <a16:creationId xmlns:a16="http://schemas.microsoft.com/office/drawing/2014/main" id="{E56285F0-BEF2-481C-B241-84D5AAD2A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607754"/>
            <a:ext cx="2910973" cy="2183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8870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6829</TotalTime>
  <Words>156</Words>
  <Application>Microsoft Office PowerPoint</Application>
  <PresentationFormat>全屏显示(16:9)</PresentationFormat>
  <Paragraphs>23</Paragraphs>
  <Slides>2</Slides>
  <Notes>2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1377</cp:revision>
  <dcterms:created xsi:type="dcterms:W3CDTF">2011-03-21T09:38:00Z</dcterms:created>
  <dcterms:modified xsi:type="dcterms:W3CDTF">2026-07-09T23:39:03Z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