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20" r:id="rId2"/>
    <p:sldId id="506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8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02282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9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827584" y="2288942"/>
            <a:ext cx="2736851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女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1280023" y="1671008"/>
            <a:ext cx="18335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nǚ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987824" y="2561035"/>
            <a:ext cx="4315694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女，象形字。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古代女性地位低下，在字形上有体现。甲骨文像一个双膝跪地的人形，两手交叉垂下，一副低眉顺眼、卑恭屈服的样子。后代的“女”字，渐渐地由跪变立，但屈腿弯腰，仍是一副柔顺姿态。女，表示“女性、女人”的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7174" name="图片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121" y="2715766"/>
            <a:ext cx="888166" cy="172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5" name="组合 23"/>
          <p:cNvGrpSpPr>
            <a:grpSpLocks/>
          </p:cNvGrpSpPr>
          <p:nvPr/>
        </p:nvGrpSpPr>
        <p:grpSpPr bwMode="auto">
          <a:xfrm>
            <a:off x="3053160" y="1059582"/>
            <a:ext cx="1006475" cy="1202860"/>
            <a:chOff x="3563938" y="476792"/>
            <a:chExt cx="1006475" cy="1603257"/>
          </a:xfrm>
        </p:grpSpPr>
        <p:sp>
          <p:nvSpPr>
            <p:cNvPr id="7187" name="Text Box 14"/>
            <p:cNvSpPr txBox="1">
              <a:spLocks noChangeArrowheads="1"/>
            </p:cNvSpPr>
            <p:nvPr/>
          </p:nvSpPr>
          <p:spPr bwMode="auto">
            <a:xfrm>
              <a:off x="3563938" y="1628800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7188" name="图片 617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7175" y="476792"/>
              <a:ext cx="54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6" name="组合 24"/>
          <p:cNvGrpSpPr>
            <a:grpSpLocks/>
          </p:cNvGrpSpPr>
          <p:nvPr/>
        </p:nvGrpSpPr>
        <p:grpSpPr bwMode="auto">
          <a:xfrm>
            <a:off x="4172348" y="1059582"/>
            <a:ext cx="1006475" cy="1202860"/>
            <a:chOff x="4534817" y="476792"/>
            <a:chExt cx="1006475" cy="1603257"/>
          </a:xfrm>
        </p:grpSpPr>
        <p:sp>
          <p:nvSpPr>
            <p:cNvPr id="7185" name="Text Box 15"/>
            <p:cNvSpPr txBox="1">
              <a:spLocks noChangeArrowheads="1"/>
            </p:cNvSpPr>
            <p:nvPr/>
          </p:nvSpPr>
          <p:spPr bwMode="auto">
            <a:xfrm>
              <a:off x="4534817" y="1628800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7186" name="图片 15369" descr="说明: C:\Users\lenovo\Desktop\20200210汉字演变形体\女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1212" y="476792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7" name="组合 25"/>
          <p:cNvGrpSpPr>
            <a:grpSpLocks/>
          </p:cNvGrpSpPr>
          <p:nvPr/>
        </p:nvGrpSpPr>
        <p:grpSpPr bwMode="auto">
          <a:xfrm>
            <a:off x="5289948" y="1059582"/>
            <a:ext cx="1006475" cy="1202860"/>
            <a:chOff x="5582360" y="476792"/>
            <a:chExt cx="1006475" cy="1603257"/>
          </a:xfrm>
        </p:grpSpPr>
        <p:sp>
          <p:nvSpPr>
            <p:cNvPr id="7183" name="Text Box 16"/>
            <p:cNvSpPr txBox="1">
              <a:spLocks noChangeArrowheads="1"/>
            </p:cNvSpPr>
            <p:nvPr/>
          </p:nvSpPr>
          <p:spPr bwMode="auto">
            <a:xfrm>
              <a:off x="5582360" y="1628800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7184" name="图片 15371" descr="说明: C:\Users\lenovo\Desktop\20200210汉字演变形体\女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7176" y="476792"/>
              <a:ext cx="59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8" name="组合 26"/>
          <p:cNvGrpSpPr>
            <a:grpSpLocks/>
          </p:cNvGrpSpPr>
          <p:nvPr/>
        </p:nvGrpSpPr>
        <p:grpSpPr bwMode="auto">
          <a:xfrm>
            <a:off x="6409134" y="1195313"/>
            <a:ext cx="1619250" cy="1067305"/>
            <a:chOff x="6195225" y="656792"/>
            <a:chExt cx="1620000" cy="1423571"/>
          </a:xfrm>
        </p:grpSpPr>
        <p:sp>
          <p:nvSpPr>
            <p:cNvPr id="7181" name="Text Box 16"/>
            <p:cNvSpPr txBox="1">
              <a:spLocks noChangeArrowheads="1"/>
            </p:cNvSpPr>
            <p:nvPr/>
          </p:nvSpPr>
          <p:spPr bwMode="auto">
            <a:xfrm>
              <a:off x="6501988" y="1628800"/>
              <a:ext cx="1006475" cy="451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7182" name="图片 4137" descr="说明: G:\00各种申报材料\2020\20200611《汉字奥秘》\02插图资料\隶书楷书1\女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5225" y="656792"/>
              <a:ext cx="1620000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9" name="Rectangle 5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2" name="直接连接符 21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3EEA89D9-1EA0-40B4-A812-E59122F634B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6793E4CB-31D5-4F4A-8E5E-D29D64045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850002FE-A8C7-4EA8-BF97-3FB9C65B9DA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28153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  <p:bldP spid="12" grpId="0" autoUpdateAnimBg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6957" y="641420"/>
            <a:ext cx="2231920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女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“女”作“形旁”的形声字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妈、奶、姐、妹、姨、姑、嫂、娘、娇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汝、钕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“女”作“声旁”的形声字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“女”作偏旁组成的形声字</a:t>
            </a:r>
          </a:p>
        </p:txBody>
      </p:sp>
      <p:pic>
        <p:nvPicPr>
          <p:cNvPr id="14" name="Picture 7" descr="女_图片1">
            <a:extLst>
              <a:ext uri="{FF2B5EF4-FFF2-40B4-BE49-F238E27FC236}">
                <a16:creationId xmlns:a16="http://schemas.microsoft.com/office/drawing/2014/main" id="{BE2E6F81-9DB3-4F3B-84A4-38914A9CF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956" y="2847881"/>
            <a:ext cx="2484125" cy="18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88700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6814</TotalTime>
  <Words>153</Words>
  <Application>Microsoft Office PowerPoint</Application>
  <PresentationFormat>全屏显示(16:9)</PresentationFormat>
  <Paragraphs>20</Paragraphs>
  <Slides>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1372</cp:revision>
  <dcterms:created xsi:type="dcterms:W3CDTF">2011-03-21T09:38:00Z</dcterms:created>
  <dcterms:modified xsi:type="dcterms:W3CDTF">2026-07-09T23:22:42Z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