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notesSlides/notesSlide1.xml" ContentType="application/vnd.openxmlformats-officedocument.presentationml.notesSlid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4"/>
  </p:notesMasterIdLst>
  <p:sldIdLst>
    <p:sldId id="505" r:id="rId2"/>
    <p:sldId id="506" r:id="rId3"/>
  </p:sldIdLst>
  <p:sldSz cx="9144000" cy="5143500" type="screen16x9"/>
  <p:notesSz cx="6858000" cy="9144000"/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5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00CC"/>
    <a:srgbClr val="FF00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6257" autoAdjust="0"/>
  </p:normalViewPr>
  <p:slideViewPr>
    <p:cSldViewPr>
      <p:cViewPr varScale="1">
        <p:scale>
          <a:sx n="113" d="100"/>
          <a:sy n="113" d="100"/>
        </p:scale>
        <p:origin x="614" y="82"/>
      </p:cViewPr>
      <p:guideLst>
        <p:guide orient="horz" pos="1620"/>
        <p:guide pos="2858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67" d="100"/>
          <a:sy n="67" d="100"/>
        </p:scale>
        <p:origin x="-2832" y="-108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fld id="{D1300FD1-7E7D-40A1-B1D8-8D6949265277}" type="datetimeFigureOut">
              <a:rPr lang="zh-CN" altLang="en-US"/>
              <a:t>2026/7/10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zh-CN" altLang="en-US" noProof="0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noProof="0"/>
              <a:t>单击此处编辑母版文本样式</a:t>
            </a:r>
          </a:p>
          <a:p>
            <a:pPr lvl="1"/>
            <a:r>
              <a:rPr lang="zh-CN" altLang="en-US" noProof="0"/>
              <a:t>第二级</a:t>
            </a:r>
          </a:p>
          <a:p>
            <a:pPr lvl="2"/>
            <a:r>
              <a:rPr lang="zh-CN" altLang="en-US" noProof="0"/>
              <a:t>第三级</a:t>
            </a:r>
          </a:p>
          <a:p>
            <a:pPr lvl="3"/>
            <a:r>
              <a:rPr lang="zh-CN" altLang="en-US" noProof="0"/>
              <a:t>第四级</a:t>
            </a:r>
          </a:p>
          <a:p>
            <a:pPr lvl="4"/>
            <a:r>
              <a:rPr lang="zh-CN" altLang="en-US" noProof="0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buFont typeface="Arial" panose="020B0604020202020204" pitchFamily="34" charset="0"/>
              <a:buNone/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/>
          <a:lstStyle>
            <a:lvl1pPr algn="r" eaLnBrk="1" hangingPunct="1">
              <a:buFont typeface="Arial" panose="020B0604020202020204" pitchFamily="34" charset="0"/>
              <a:buNone/>
              <a:defRPr sz="1200"/>
            </a:lvl1pPr>
          </a:lstStyle>
          <a:p>
            <a:pPr>
              <a:defRPr/>
            </a:pPr>
            <a:fld id="{4EB16E9A-84A9-4268-B86F-0D51F7E3C2D0}" type="slidenum">
              <a:rPr lang="zh-CN" altLang="en-US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926146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1</a:t>
            </a:fld>
            <a:endParaRPr lang="zh-CN" altLang="en-US" sz="120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幻灯片图像占位符 1">
            <a:extLst>
              <a:ext uri="{FF2B5EF4-FFF2-40B4-BE49-F238E27FC236}">
                <a16:creationId xmlns:a16="http://schemas.microsoft.com/office/drawing/2014/main" id="{BC8878F5-98B5-4E6E-A038-232EA8B272D7}"/>
              </a:ext>
            </a:extLst>
          </p:cNvPr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5123" name="备注占位符 2">
            <a:extLst>
              <a:ext uri="{FF2B5EF4-FFF2-40B4-BE49-F238E27FC236}">
                <a16:creationId xmlns:a16="http://schemas.microsoft.com/office/drawing/2014/main" id="{9971DF3C-6321-4E9A-A98E-321CB5066F48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5124" name="灯片编号占位符 3">
            <a:extLst>
              <a:ext uri="{FF2B5EF4-FFF2-40B4-BE49-F238E27FC236}">
                <a16:creationId xmlns:a16="http://schemas.microsoft.com/office/drawing/2014/main" id="{4AFC575F-4863-469C-8D88-EEEE11793321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 b="1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fld id="{EA47134E-11B0-44C4-B759-E17F7A77A847}" type="slidenum">
              <a:rPr lang="zh-CN" altLang="en-US" sz="1200" smtClean="0"/>
              <a:pPr/>
              <a:t>2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33022826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vector_green_pattern [转换]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76" r="13327" b="6276"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1" name="Rectangle 3"/>
          <p:cNvSpPr>
            <a:spLocks noGrp="1" noChangeArrowheads="1"/>
          </p:cNvSpPr>
          <p:nvPr>
            <p:ph type="ctrTitle"/>
          </p:nvPr>
        </p:nvSpPr>
        <p:spPr>
          <a:xfrm>
            <a:off x="3132138" y="555625"/>
            <a:ext cx="5688012" cy="1030288"/>
          </a:xfrm>
        </p:spPr>
        <p:txBody>
          <a:bodyPr/>
          <a:lstStyle>
            <a:lvl1pPr algn="r">
              <a:defRPr sz="3600"/>
            </a:lvl1pPr>
          </a:lstStyle>
          <a:p>
            <a:r>
              <a:rPr lang="zh-CN"/>
              <a:t>单击此处编辑母版标题样式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3132138" y="1708150"/>
            <a:ext cx="5689600" cy="576263"/>
          </a:xfrm>
        </p:spPr>
        <p:txBody>
          <a:bodyPr/>
          <a:lstStyle>
            <a:lvl1pPr marL="0" indent="0" algn="r">
              <a:buFontTx/>
              <a:buNone/>
              <a:defRPr sz="2400"/>
            </a:lvl1pPr>
          </a:lstStyle>
          <a:p>
            <a:r>
              <a:rPr lang="zh-CN"/>
              <a:t>单击此处编辑母版副标题样式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C9D9BA-53E7-4253-88DC-372C5970CAA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0E73AA6-93C0-48CA-A057-9DCC837F1C9C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3305175"/>
            <a:ext cx="7772400" cy="102235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179638"/>
            <a:ext cx="7772400" cy="112553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795082-A867-4CFC-8CD6-7275E543761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F035C87-A066-4031-81D5-B57D659074A8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6375"/>
            <a:ext cx="82296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150938"/>
            <a:ext cx="4040188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1631950"/>
            <a:ext cx="4040188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150938"/>
            <a:ext cx="4041775" cy="4810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1631950"/>
            <a:ext cx="4041775" cy="2962275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8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9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945369-8CD3-4648-A6A9-AC3F8BF5E8EB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660378-655C-49D8-BFBB-3A70E71EA66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3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4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DC16AD-3ABF-4E6B-A617-D6EF06865E46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04788"/>
            <a:ext cx="3008313" cy="871537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43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076325"/>
            <a:ext cx="3008313" cy="35179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8E2326-7251-436D-9A37-FE1C5623993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4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460375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4025900"/>
            <a:ext cx="5486400" cy="60325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491903-0E72-487F-B927-9F40CDD34081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D29DEFD-C408-4FC8-B9D7-087AB953ED50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902450" y="206375"/>
            <a:ext cx="1784350" cy="43894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1547813" y="206375"/>
            <a:ext cx="5202237" cy="43894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B9549-BFA1-43B8-848C-0FE23847FADF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AndTx" preserve="1">
  <p:cSld name="标题，内容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547813" y="206375"/>
            <a:ext cx="7138987" cy="857250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1547813" y="1200150"/>
            <a:ext cx="3492500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5192713" y="1200150"/>
            <a:ext cx="3494087" cy="339566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7" name="Rectangle 7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375C3C-EDE3-4A3B-9621-3ED14A5988BE}" type="slidenum">
              <a:rPr lang="zh-CN" altLang="zh-CN"/>
              <a:t>‹#›</a:t>
            </a:fld>
            <a:endParaRPr lang="zh-CN" altLang="zh-CN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2011-3-21 11-55-19副本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34475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1547813" y="206375"/>
            <a:ext cx="7138987" cy="857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/>
          <a:lstStyle/>
          <a:p>
            <a:pPr lvl="0"/>
            <a:r>
              <a:rPr lang="zh-CN" altLang="zh-CN"/>
              <a:t>单击此处编辑母版标题样式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1547813" y="1200150"/>
            <a:ext cx="7138987" cy="339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lvl="0"/>
            <a:r>
              <a:rPr lang="zh-CN" altLang="zh-CN"/>
              <a:t>单击此处编辑母版文本样式</a:t>
            </a:r>
          </a:p>
          <a:p>
            <a:pPr lvl="1"/>
            <a:r>
              <a:rPr lang="zh-CN" altLang="zh-CN"/>
              <a:t>第二级</a:t>
            </a:r>
          </a:p>
          <a:p>
            <a:pPr lvl="2"/>
            <a:r>
              <a:rPr lang="zh-CN" altLang="zh-CN"/>
              <a:t>第三级</a:t>
            </a:r>
          </a:p>
          <a:p>
            <a:pPr lvl="3"/>
            <a:r>
              <a:rPr lang="zh-CN" altLang="zh-CN"/>
              <a:t>第四级</a:t>
            </a:r>
          </a:p>
          <a:p>
            <a:pPr lvl="4"/>
            <a:r>
              <a:rPr lang="zh-CN" altLang="zh-CN"/>
              <a:t>第五级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4684713"/>
            <a:ext cx="2895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ctr" eaLnBrk="1" hangingPunct="1">
              <a:buFont typeface="Arial" panose="020B0604020202020204" pitchFamily="34" charset="0"/>
              <a:buNone/>
              <a:defRPr sz="1400" b="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zh-CN" altLang="zh-CN"/>
          </a:p>
        </p:txBody>
      </p:sp>
      <p:sp>
        <p:nvSpPr>
          <p:cNvPr id="1031" name="Rectangle 7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4684713"/>
            <a:ext cx="2133600" cy="357187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/>
          <a:lstStyle>
            <a:lvl1pPr algn="r" eaLnBrk="1" hangingPunct="1">
              <a:buFont typeface="Arial" panose="020B0604020202020204" pitchFamily="34" charset="0"/>
              <a:buNone/>
              <a:defRPr sz="1400" b="0"/>
            </a:lvl1pPr>
          </a:lstStyle>
          <a:p>
            <a:pPr>
              <a:defRPr/>
            </a:pPr>
            <a:fld id="{8E57E28C-F92F-4A86-B009-0F9F1CC0C3CF}" type="slidenum">
              <a:rPr lang="zh-CN" altLang="zh-CN"/>
              <a:t>‹#›</a:t>
            </a:fld>
            <a:endParaRPr lang="zh-CN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3200">
          <a:solidFill>
            <a:schemeClr val="tx2"/>
          </a:solidFill>
          <a:latin typeface="Arial" panose="020B0604020202020204" pitchFamily="34" charset="0"/>
          <a:ea typeface="微软雅黑" panose="020B0503020204020204" pitchFamily="34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20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16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14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14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eg"/><Relationship Id="rId13" Type="http://schemas.openxmlformats.org/officeDocument/2006/relationships/image" Target="../media/image10.jpeg"/><Relationship Id="rId3" Type="http://schemas.openxmlformats.org/officeDocument/2006/relationships/tags" Target="../tags/tag3.xml"/><Relationship Id="rId7" Type="http://schemas.openxmlformats.org/officeDocument/2006/relationships/image" Target="../media/image4.jpeg"/><Relationship Id="rId12" Type="http://schemas.openxmlformats.org/officeDocument/2006/relationships/image" Target="../media/image9.jpeg"/><Relationship Id="rId2" Type="http://schemas.openxmlformats.org/officeDocument/2006/relationships/tags" Target="../tags/tag2.xml"/><Relationship Id="rId1" Type="http://schemas.openxmlformats.org/officeDocument/2006/relationships/tags" Target="../tags/tag1.xml"/><Relationship Id="rId6" Type="http://schemas.openxmlformats.org/officeDocument/2006/relationships/image" Target="../media/image3.jpeg"/><Relationship Id="rId11" Type="http://schemas.openxmlformats.org/officeDocument/2006/relationships/image" Target="../media/image8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7.jpeg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tags" Target="../tags/tag6.xml"/><Relationship Id="rId7" Type="http://schemas.openxmlformats.org/officeDocument/2006/relationships/image" Target="../media/image11.jpeg"/><Relationship Id="rId2" Type="http://schemas.openxmlformats.org/officeDocument/2006/relationships/tags" Target="../tags/tag5.xml"/><Relationship Id="rId1" Type="http://schemas.openxmlformats.org/officeDocument/2006/relationships/tags" Target="../tags/tag4.xml"/><Relationship Id="rId6" Type="http://schemas.openxmlformats.org/officeDocument/2006/relationships/image" Target="../media/image10.jpeg"/><Relationship Id="rId5" Type="http://schemas.openxmlformats.org/officeDocument/2006/relationships/notesSlide" Target="../notesSlides/notesSlide2.xml"/><Relationship Id="rId4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20"/>
          <p:cNvSpPr txBox="1">
            <a:spLocks noChangeArrowheads="1"/>
          </p:cNvSpPr>
          <p:nvPr/>
        </p:nvSpPr>
        <p:spPr bwMode="auto">
          <a:xfrm>
            <a:off x="6516216" y="2360950"/>
            <a:ext cx="2663825" cy="19389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 algn="ctr">
              <a:spcBef>
                <a:spcPct val="50000"/>
              </a:spcBef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鸟</a:t>
            </a:r>
          </a:p>
        </p:txBody>
      </p:sp>
      <p:sp>
        <p:nvSpPr>
          <p:cNvPr id="3" name="Text Box 21"/>
          <p:cNvSpPr txBox="1">
            <a:spLocks noChangeArrowheads="1"/>
          </p:cNvSpPr>
          <p:nvPr/>
        </p:nvSpPr>
        <p:spPr bwMode="auto">
          <a:xfrm>
            <a:off x="7064697" y="1637050"/>
            <a:ext cx="1566862" cy="769441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en-US" altLang="zh-CN" sz="4400" b="0" dirty="0" err="1">
                <a:solidFill>
                  <a:srgbClr val="FF0000"/>
                </a:solidFill>
                <a:latin typeface="宋体" pitchFamily="2" charset="-122"/>
              </a:rPr>
              <a:t>ni</a:t>
            </a:r>
            <a:r>
              <a:rPr lang="zh-CN" altLang="zh-CN" sz="4400" b="0" dirty="0">
                <a:solidFill>
                  <a:srgbClr val="FF0000"/>
                </a:solidFill>
                <a:latin typeface="宋体" pitchFamily="2" charset="-122"/>
              </a:rPr>
              <a:t>ǎ</a:t>
            </a:r>
            <a:r>
              <a:rPr lang="en-US" altLang="zh-CN" sz="4400" b="0" dirty="0">
                <a:solidFill>
                  <a:srgbClr val="FF0000"/>
                </a:solidFill>
                <a:latin typeface="宋体" pitchFamily="2" charset="-122"/>
              </a:rPr>
              <a:t>o</a:t>
            </a:r>
          </a:p>
        </p:txBody>
      </p:sp>
      <p:sp>
        <p:nvSpPr>
          <p:cNvPr id="4" name="Text Box 22"/>
          <p:cNvSpPr txBox="1">
            <a:spLocks noChangeArrowheads="1"/>
          </p:cNvSpPr>
          <p:nvPr/>
        </p:nvSpPr>
        <p:spPr bwMode="auto">
          <a:xfrm>
            <a:off x="4123655" y="2953035"/>
            <a:ext cx="2968625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ea typeface="宋体" charset="-122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ea typeface="宋体" charset="-122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ea typeface="宋体" charset="-122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ea typeface="宋体" charset="-122"/>
              </a:defRPr>
            </a:lvl9pPr>
          </a:lstStyle>
          <a:p>
            <a:pPr>
              <a:lnSpc>
                <a:spcPct val="150000"/>
              </a:lnSpc>
              <a:spcBef>
                <a:spcPct val="50000"/>
              </a:spcBef>
            </a:pPr>
            <a:r>
              <a:rPr lang="en-US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      </a:t>
            </a:r>
            <a:r>
              <a:rPr lang="zh-CN" altLang="zh-CN" sz="1400" b="0" dirty="0">
                <a:solidFill>
                  <a:srgbClr val="0000FF"/>
                </a:solidFill>
                <a:latin typeface="华文中宋" pitchFamily="2" charset="-122"/>
                <a:ea typeface="华文中宋" pitchFamily="2" charset="-122"/>
              </a:rPr>
              <a:t>鸟，象形字。甲骨文、金文字形，描绘的是一只头、尾、足、羽俱全的侧面鸟形。最初指长尾巴的鸟，现在指所有飞禽的总称。</a:t>
            </a:r>
          </a:p>
        </p:txBody>
      </p:sp>
      <p:grpSp>
        <p:nvGrpSpPr>
          <p:cNvPr id="5" name="组合 9"/>
          <p:cNvGrpSpPr>
            <a:grpSpLocks/>
          </p:cNvGrpSpPr>
          <p:nvPr/>
        </p:nvGrpSpPr>
        <p:grpSpPr bwMode="auto">
          <a:xfrm>
            <a:off x="3474441" y="1202655"/>
            <a:ext cx="1006475" cy="1471613"/>
            <a:chOff x="3052227" y="1340888"/>
            <a:chExt cx="1006475" cy="1472162"/>
          </a:xfrm>
        </p:grpSpPr>
        <p:sp>
          <p:nvSpPr>
            <p:cNvPr id="6" name="Text Box 14"/>
            <p:cNvSpPr txBox="1">
              <a:spLocks noChangeArrowheads="1"/>
            </p:cNvSpPr>
            <p:nvPr/>
          </p:nvSpPr>
          <p:spPr bwMode="auto">
            <a:xfrm>
              <a:off x="3052227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甲骨文</a:t>
              </a:r>
            </a:p>
          </p:txBody>
        </p:sp>
        <p:pic>
          <p:nvPicPr>
            <p:cNvPr id="7" name="图片 15364" descr="鸟_甲骨文"/>
            <p:cNvPicPr>
              <a:picLocks noChangeAspect="1" noChangeArrowheads="1"/>
            </p:cNvPicPr>
            <p:nvPr/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228622" y="1340888"/>
              <a:ext cx="653684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8" name="组合 12"/>
          <p:cNvGrpSpPr>
            <a:grpSpLocks/>
          </p:cNvGrpSpPr>
          <p:nvPr/>
        </p:nvGrpSpPr>
        <p:grpSpPr bwMode="auto">
          <a:xfrm>
            <a:off x="5359367" y="1202655"/>
            <a:ext cx="1006475" cy="1471613"/>
            <a:chOff x="4716463" y="1340888"/>
            <a:chExt cx="1006475" cy="1472162"/>
          </a:xfrm>
        </p:grpSpPr>
        <p:sp>
          <p:nvSpPr>
            <p:cNvPr id="9" name="Text Box 15"/>
            <p:cNvSpPr txBox="1">
              <a:spLocks noChangeArrowheads="1"/>
            </p:cNvSpPr>
            <p:nvPr/>
          </p:nvSpPr>
          <p:spPr bwMode="auto">
            <a:xfrm>
              <a:off x="4716463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  <p:pic>
          <p:nvPicPr>
            <p:cNvPr id="10" name="图片 15365" descr="鸟_金文"/>
            <p:cNvPicPr>
              <a:picLocks noChangeAspect="1" noChangeArrowheads="1"/>
            </p:cNvPicPr>
            <p:nvPr/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864437" y="1340888"/>
              <a:ext cx="710526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1" name="组合 13"/>
          <p:cNvGrpSpPr>
            <a:grpSpLocks/>
          </p:cNvGrpSpPr>
          <p:nvPr/>
        </p:nvGrpSpPr>
        <p:grpSpPr bwMode="auto">
          <a:xfrm>
            <a:off x="6301829" y="1202655"/>
            <a:ext cx="1006475" cy="1471613"/>
            <a:chOff x="5868988" y="1340888"/>
            <a:chExt cx="1006475" cy="1472162"/>
          </a:xfrm>
        </p:grpSpPr>
        <p:sp>
          <p:nvSpPr>
            <p:cNvPr id="12" name="Text Box 16"/>
            <p:cNvSpPr txBox="1">
              <a:spLocks noChangeArrowheads="1"/>
            </p:cNvSpPr>
            <p:nvPr/>
          </p:nvSpPr>
          <p:spPr bwMode="auto">
            <a:xfrm>
              <a:off x="5868988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 dirty="0">
                  <a:ea typeface="黑体" pitchFamily="2" charset="-122"/>
                </a:rPr>
                <a:t>小篆</a:t>
              </a:r>
            </a:p>
          </p:txBody>
        </p:sp>
        <p:pic>
          <p:nvPicPr>
            <p:cNvPr id="13" name="图片 15366" descr="鸟_篆书"/>
            <p:cNvPicPr>
              <a:picLocks noChangeAspect="1" noChangeArrowheads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031173" y="1340888"/>
              <a:ext cx="68210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4" name="组合 14"/>
          <p:cNvGrpSpPr>
            <a:grpSpLocks/>
          </p:cNvGrpSpPr>
          <p:nvPr/>
        </p:nvGrpSpPr>
        <p:grpSpPr bwMode="auto">
          <a:xfrm>
            <a:off x="2045469" y="3278857"/>
            <a:ext cx="1006475" cy="1381125"/>
            <a:chOff x="6703789" y="1430888"/>
            <a:chExt cx="1006475" cy="1382162"/>
          </a:xfrm>
        </p:grpSpPr>
        <p:sp>
          <p:nvSpPr>
            <p:cNvPr id="15" name="Text Box 16"/>
            <p:cNvSpPr txBox="1">
              <a:spLocks noChangeArrowheads="1"/>
            </p:cNvSpPr>
            <p:nvPr/>
          </p:nvSpPr>
          <p:spPr bwMode="auto">
            <a:xfrm>
              <a:off x="6703789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隶书</a:t>
              </a:r>
            </a:p>
          </p:txBody>
        </p:sp>
        <p:pic>
          <p:nvPicPr>
            <p:cNvPr id="16" name="图片 67625" descr="鸟_隶书"/>
            <p:cNvPicPr>
              <a:picLocks noChangeAspect="1" noChangeArrowheads="1"/>
            </p:cNvPicPr>
            <p:nvPr/>
          </p:nvPicPr>
          <p:blipFill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33343" y="1430888"/>
              <a:ext cx="947367" cy="90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17" name="组合 15"/>
          <p:cNvGrpSpPr>
            <a:grpSpLocks/>
          </p:cNvGrpSpPr>
          <p:nvPr/>
        </p:nvGrpSpPr>
        <p:grpSpPr bwMode="auto">
          <a:xfrm>
            <a:off x="3061469" y="3188369"/>
            <a:ext cx="1006475" cy="1471613"/>
            <a:chOff x="7719095" y="1340888"/>
            <a:chExt cx="1006475" cy="1472162"/>
          </a:xfrm>
        </p:grpSpPr>
        <p:sp>
          <p:nvSpPr>
            <p:cNvPr id="18" name="Text Box 16"/>
            <p:cNvSpPr txBox="1">
              <a:spLocks noChangeArrowheads="1"/>
            </p:cNvSpPr>
            <p:nvPr/>
          </p:nvSpPr>
          <p:spPr bwMode="auto">
            <a:xfrm>
              <a:off x="7719095" y="2476500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楷书</a:t>
              </a:r>
            </a:p>
          </p:txBody>
        </p:sp>
        <p:pic>
          <p:nvPicPr>
            <p:cNvPr id="19" name="图片 67633" descr="鸟_楷书"/>
            <p:cNvPicPr>
              <a:picLocks noChangeAspect="1" noChangeArrowheads="1"/>
            </p:cNvPicPr>
            <p:nvPr/>
          </p:nvPicPr>
          <p:blipFill>
            <a:blip r:embed="rId1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838648" y="1340888"/>
              <a:ext cx="767368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20" name="组合 11"/>
          <p:cNvGrpSpPr>
            <a:grpSpLocks/>
          </p:cNvGrpSpPr>
          <p:nvPr/>
        </p:nvGrpSpPr>
        <p:grpSpPr bwMode="auto">
          <a:xfrm>
            <a:off x="4416904" y="1202655"/>
            <a:ext cx="1006475" cy="1489075"/>
            <a:chOff x="3890004" y="1340888"/>
            <a:chExt cx="1006475" cy="1488558"/>
          </a:xfrm>
        </p:grpSpPr>
        <p:pic>
          <p:nvPicPr>
            <p:cNvPr id="21" name="Picture 7" descr="鸟_金文"/>
            <p:cNvPicPr>
              <a:picLocks noChangeAspect="1" noChangeArrowheads="1"/>
            </p:cNvPicPr>
            <p:nvPr/>
          </p:nvPicPr>
          <p:blipFill>
            <a:blip r:embed="rId11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924294" y="1340888"/>
              <a:ext cx="937895" cy="108000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2" name="Text Box 15"/>
            <p:cNvSpPr txBox="1">
              <a:spLocks noChangeArrowheads="1"/>
            </p:cNvSpPr>
            <p:nvPr/>
          </p:nvSpPr>
          <p:spPr bwMode="auto">
            <a:xfrm>
              <a:off x="3890004" y="2492896"/>
              <a:ext cx="1006475" cy="336550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 sz="32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1pPr>
              <a:lvl2pPr>
                <a:defRPr sz="28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2pPr>
              <a:lvl3pPr>
                <a:defRPr sz="24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3pPr>
              <a:lvl4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4pPr>
              <a:lvl5pPr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5pPr>
              <a:lvl6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6pPr>
              <a:lvl7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7pPr>
              <a:lvl8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8pPr>
              <a:lvl9pPr eaLnBrk="0" hangingPunct="0">
                <a:defRPr sz="2000">
                  <a:solidFill>
                    <a:schemeClr val="tx1"/>
                  </a:solidFill>
                  <a:latin typeface="Arial" charset="0"/>
                  <a:ea typeface="宋体" charset="-122"/>
                </a:defRPr>
              </a:lvl9pPr>
            </a:lstStyle>
            <a:p>
              <a:pPr algn="ctr">
                <a:spcBef>
                  <a:spcPct val="50000"/>
                </a:spcBef>
              </a:pPr>
              <a:r>
                <a:rPr lang="zh-CN" altLang="en-US" sz="1600" b="1">
                  <a:ea typeface="黑体" pitchFamily="2" charset="-122"/>
                </a:rPr>
                <a:t>金文</a:t>
              </a:r>
            </a:p>
          </p:txBody>
        </p:sp>
      </p:grpSp>
      <p:pic>
        <p:nvPicPr>
          <p:cNvPr id="23" name="Picture 33" descr="C:\Users\Administrator\Desktop\鸟0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81366" y="920592"/>
            <a:ext cx="1260613" cy="20434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70148574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2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6" dur="2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4000"/>
                            </p:stCondLst>
                            <p:childTnLst>
                              <p:par>
                                <p:cTn id="18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000"/>
                            </p:stCondLst>
                            <p:childTnLst>
                              <p:par>
                                <p:cTn id="27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400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3000"/>
                            </p:stCondLst>
                            <p:childTnLst>
                              <p:par>
                                <p:cTn id="40" presetID="26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48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49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0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51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2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53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54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55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utoUpdateAnimBg="0"/>
      <p:bldP spid="4" grpId="0" autoUpdateAnimBg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直接连接符 23"/>
          <p:cNvCxnSpPr/>
          <p:nvPr>
            <p:custDataLst>
              <p:tags r:id="rId1"/>
            </p:custDataLst>
          </p:nvPr>
        </p:nvCxnSpPr>
        <p:spPr>
          <a:xfrm>
            <a:off x="2267744" y="534040"/>
            <a:ext cx="6768752" cy="21486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6" name="直接连接符 25"/>
          <p:cNvCxnSpPr/>
          <p:nvPr>
            <p:custDataLst>
              <p:tags r:id="rId2"/>
            </p:custDataLst>
          </p:nvPr>
        </p:nvCxnSpPr>
        <p:spPr>
          <a:xfrm>
            <a:off x="1187624" y="4803998"/>
            <a:ext cx="7848872" cy="0"/>
          </a:xfrm>
          <a:prstGeom prst="line">
            <a:avLst/>
          </a:prstGeom>
          <a:ln>
            <a:solidFill>
              <a:srgbClr val="0000FF"/>
            </a:solidFill>
            <a:prstDash val="soli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7" name="文本框 30"/>
          <p:cNvSpPr txBox="1"/>
          <p:nvPr>
            <p:custDataLst>
              <p:tags r:id="rId3"/>
            </p:custDataLst>
          </p:nvPr>
        </p:nvSpPr>
        <p:spPr>
          <a:xfrm>
            <a:off x="2195736" y="195486"/>
            <a:ext cx="258572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9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河南师范大学附属小学</a:t>
            </a:r>
          </a:p>
          <a:p>
            <a:pPr algn="dist"/>
            <a:r>
              <a:rPr lang="en-US" altLang="zh-CN" sz="700" b="1" dirty="0">
                <a:solidFill>
                  <a:srgbClr val="FF0000"/>
                </a:solidFill>
                <a:uFillTx/>
                <a:latin typeface="华文楷体" panose="02010600040101010101" charset="-122"/>
                <a:ea typeface="华文楷体" panose="02010600040101010101" charset="-122"/>
                <a:sym typeface="汉仪晓波画报黑W" panose="00020600040101010101" charset="-122"/>
              </a:rPr>
              <a:t>Primary School Affiliated to Henan Normal University</a:t>
            </a:r>
          </a:p>
        </p:txBody>
      </p:sp>
      <p:pic>
        <p:nvPicPr>
          <p:cNvPr id="28" name="Picture 2" descr="C:\Users\Lenovo\Desktop\河南师范大学附属小学校徽0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202448"/>
            <a:ext cx="365525" cy="36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文本框 14"/>
          <p:cNvSpPr txBox="1"/>
          <p:nvPr/>
        </p:nvSpPr>
        <p:spPr>
          <a:xfrm>
            <a:off x="6426957" y="4803998"/>
            <a:ext cx="2627784" cy="288032"/>
          </a:xfrm>
          <a:prstGeom prst="rect">
            <a:avLst/>
          </a:prstGeom>
          <a:noFill/>
        </p:spPr>
        <p:txBody>
          <a:bodyPr wrap="square" rtlCol="0">
            <a:noAutofit/>
          </a:bodyPr>
          <a:lstStyle>
            <a:defPPr>
              <a:defRPr lang="zh-CN"/>
            </a:defPPr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5pPr>
            <a:lvl6pPr marL="22860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6pPr>
            <a:lvl7pPr marL="27432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7pPr>
            <a:lvl8pPr marL="32004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8pPr>
            <a:lvl9pPr marL="3657600" algn="l" defTabSz="914400" rtl="0" eaLnBrk="1" latinLnBrk="0" hangingPunct="1">
              <a:defRPr sz="2400" b="1" kern="1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defRPr>
            </a:lvl9pPr>
          </a:lstStyle>
          <a:p>
            <a:pPr algn="r"/>
            <a:r>
              <a:rPr lang="zh-CN" altLang="en-US" sz="1400" b="0" dirty="0">
                <a:solidFill>
                  <a:srgbClr val="FF0000"/>
                </a:solidFill>
                <a:latin typeface="华文行楷" panose="02010800040101010101" pitchFamily="2" charset="-122"/>
                <a:ea typeface="华文行楷" panose="02010800040101010101" pitchFamily="2" charset="-122"/>
                <a:sym typeface="+mn-ea"/>
              </a:rPr>
              <a:t>传承汉字文化  涵养文化自信</a:t>
            </a:r>
            <a:endParaRPr lang="en-US" altLang="zh-CN" sz="1400" b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华文行楷" panose="02010800040101010101" pitchFamily="2" charset="-122"/>
              <a:ea typeface="华文行楷" panose="02010800040101010101" pitchFamily="2" charset="-122"/>
              <a:sym typeface="+mn-ea"/>
            </a:endParaRPr>
          </a:p>
        </p:txBody>
      </p:sp>
      <p:pic>
        <p:nvPicPr>
          <p:cNvPr id="30" name="Picture 4" descr="1728">
            <a:extLst>
              <a:ext uri="{FF2B5EF4-FFF2-40B4-BE49-F238E27FC236}">
                <a16:creationId xmlns:a16="http://schemas.microsoft.com/office/drawing/2014/main" id="{313D403E-D1EC-4FB7-97CD-4DF5CEC53E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12160" y="2815077"/>
            <a:ext cx="2995969" cy="18974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" name="Text Box 6">
            <a:extLst>
              <a:ext uri="{FF2B5EF4-FFF2-40B4-BE49-F238E27FC236}">
                <a16:creationId xmlns:a16="http://schemas.microsoft.com/office/drawing/2014/main" id="{CBE5DECE-82D9-4DD7-9199-F088B09A94E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426957" y="641420"/>
            <a:ext cx="2231920" cy="1938992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>
              <a:spcBef>
                <a:spcPct val="50000"/>
              </a:spcBef>
              <a:buFontTx/>
              <a:buNone/>
              <a:defRPr/>
            </a:pPr>
            <a:r>
              <a:rPr lang="zh-CN" altLang="en-US" sz="12000" dirty="0">
                <a:solidFill>
                  <a:srgbClr val="FF0000"/>
                </a:solidFill>
                <a:latin typeface="宋体" panose="02010600030101010101" pitchFamily="2" charset="-122"/>
              </a:rPr>
              <a:t>鸟</a:t>
            </a:r>
          </a:p>
        </p:txBody>
      </p:sp>
      <p:sp>
        <p:nvSpPr>
          <p:cNvPr id="33" name="Text Box 8">
            <a:extLst>
              <a:ext uri="{FF2B5EF4-FFF2-40B4-BE49-F238E27FC236}">
                <a16:creationId xmlns:a16="http://schemas.microsoft.com/office/drawing/2014/main" id="{55DF719B-177B-4F26-A7C3-B70DC37C4C6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1541744"/>
            <a:ext cx="4321175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1.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 “鸟”作“形旁”的形声字</a:t>
            </a:r>
          </a:p>
        </p:txBody>
      </p:sp>
      <p:sp>
        <p:nvSpPr>
          <p:cNvPr id="34" name="Text Box 9">
            <a:extLst>
              <a:ext uri="{FF2B5EF4-FFF2-40B4-BE49-F238E27FC236}">
                <a16:creationId xmlns:a16="http://schemas.microsoft.com/office/drawing/2014/main" id="{74F73510-4AA2-4A43-BF78-62B05784641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2112584"/>
            <a:ext cx="4196992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鸭、鹅、鸽、鸦、鸥、鸠、鸢、鹂、鹤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 </a:t>
            </a:r>
          </a:p>
        </p:txBody>
      </p:sp>
      <p:sp>
        <p:nvSpPr>
          <p:cNvPr id="35" name="Text Box 10">
            <a:extLst>
              <a:ext uri="{FF2B5EF4-FFF2-40B4-BE49-F238E27FC236}">
                <a16:creationId xmlns:a16="http://schemas.microsoft.com/office/drawing/2014/main" id="{AB84FC2F-D40D-4CB6-982C-60FEBE43DF0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856868" y="3291830"/>
            <a:ext cx="3570089" cy="375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袅、茑</a:t>
            </a: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……</a:t>
            </a:r>
          </a:p>
        </p:txBody>
      </p:sp>
      <p:sp>
        <p:nvSpPr>
          <p:cNvPr id="36" name="Text Box 11">
            <a:extLst>
              <a:ext uri="{FF2B5EF4-FFF2-40B4-BE49-F238E27FC236}">
                <a16:creationId xmlns:a16="http://schemas.microsoft.com/office/drawing/2014/main" id="{AE9FA8A6-3445-45CB-A74C-9569405A0E2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470174" y="2708468"/>
            <a:ext cx="4176713" cy="377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en-US" altLang="zh-CN" sz="1400" b="0" dirty="0">
                <a:solidFill>
                  <a:srgbClr val="0000FF"/>
                </a:solidFill>
                <a:latin typeface="+mn-ea"/>
                <a:ea typeface="+mn-ea"/>
              </a:rPr>
              <a:t>2.</a:t>
            </a:r>
            <a:r>
              <a:rPr lang="zh-CN" altLang="en-US" sz="1400" b="0" dirty="0">
                <a:solidFill>
                  <a:srgbClr val="0000FF"/>
                </a:solidFill>
                <a:latin typeface="+mn-ea"/>
                <a:ea typeface="+mn-ea"/>
              </a:rPr>
              <a:t>“鸟”作“声旁”的形声字</a:t>
            </a:r>
          </a:p>
        </p:txBody>
      </p:sp>
      <p:sp>
        <p:nvSpPr>
          <p:cNvPr id="37" name="Text Box 8">
            <a:extLst>
              <a:ext uri="{FF2B5EF4-FFF2-40B4-BE49-F238E27FC236}">
                <a16:creationId xmlns:a16="http://schemas.microsoft.com/office/drawing/2014/main" id="{85B3885B-121E-4020-A120-3FD807BA8A3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9712" y="949817"/>
            <a:ext cx="4321175" cy="4181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lnSpc>
                <a:spcPct val="150000"/>
              </a:lnSpc>
              <a:buFontTx/>
              <a:buNone/>
            </a:pPr>
            <a:r>
              <a:rPr lang="zh-CN" altLang="en-US" sz="1400" dirty="0">
                <a:solidFill>
                  <a:srgbClr val="0000FF"/>
                </a:solidFill>
                <a:latin typeface="+mn-ea"/>
                <a:ea typeface="+mn-ea"/>
              </a:rPr>
              <a:t> </a:t>
            </a:r>
            <a:r>
              <a:rPr lang="zh-CN" altLang="en-US" sz="1600" dirty="0">
                <a:solidFill>
                  <a:srgbClr val="0000FF"/>
                </a:solidFill>
                <a:latin typeface="+mn-ea"/>
                <a:ea typeface="+mn-ea"/>
              </a:rPr>
              <a:t>“鸟”作偏旁组成的形声字</a:t>
            </a:r>
          </a:p>
        </p:txBody>
      </p:sp>
    </p:spTree>
    <p:extLst>
      <p:ext uri="{BB962C8B-B14F-4D97-AF65-F5344CB8AC3E}">
        <p14:creationId xmlns:p14="http://schemas.microsoft.com/office/powerpoint/2010/main" val="187887006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000"/>
                            </p:stCondLst>
                            <p:childTnLst>
                              <p:par>
                                <p:cTn id="9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1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4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600" decel="500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2000"/>
                            </p:stCondLst>
                            <p:childTnLst>
                              <p:par>
                                <p:cTn id="1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4000"/>
                            </p:stCondLst>
                            <p:childTnLst>
                              <p:par>
                                <p:cTn id="2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2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6000"/>
                            </p:stCondLst>
                            <p:childTnLst>
                              <p:par>
                                <p:cTn id="25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3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5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000"/>
                            </p:stCondLst>
                            <p:childTnLst>
                              <p:par>
                                <p:cTn id="37" presetID="56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3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4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4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4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BEAUTIFY_FLAG" val="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 vert="horz" wrap="square" lIns="91440" tIns="45720" rIns="91440" bIns="45720" numCol="1" anchor="t" anchorCtr="0" compatLnSpc="1"/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anose="020B0604020202020204" pitchFamily="34" charset="0"/>
          <a:buNone/>
          <a:defRPr kumimoji="0" lang="zh-CN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panose="020B0604020202020204" pitchFamily="34" charset="0"/>
            <a:ea typeface="宋体" panose="02010600030101010101" pitchFamily="2" charset="-122"/>
          </a:defRPr>
        </a:defPPr>
      </a:lstStyle>
    </a:lnDef>
  </a:objectDefaul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6803</TotalTime>
  <Words>127</Words>
  <Application>Microsoft Office PowerPoint</Application>
  <PresentationFormat>全屏显示(16:9)</PresentationFormat>
  <Paragraphs>23</Paragraphs>
  <Slides>2</Slides>
  <Notes>2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</vt:i4>
      </vt:variant>
    </vt:vector>
  </HeadingPairs>
  <TitlesOfParts>
    <vt:vector size="10" baseType="lpstr">
      <vt:lpstr>华文楷体</vt:lpstr>
      <vt:lpstr>华文行楷</vt:lpstr>
      <vt:lpstr>华文中宋</vt:lpstr>
      <vt:lpstr>宋体</vt:lpstr>
      <vt:lpstr>微软雅黑</vt:lpstr>
      <vt:lpstr>Arial</vt:lpstr>
      <vt:lpstr>Calibri</vt:lpstr>
      <vt:lpstr>默认设计模板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liwanli9503</dc:creator>
  <cp:lastModifiedBy>Administrator</cp:lastModifiedBy>
  <cp:revision>1369</cp:revision>
  <dcterms:created xsi:type="dcterms:W3CDTF">2011-03-21T09:38:00Z</dcterms:created>
  <dcterms:modified xsi:type="dcterms:W3CDTF">2026-07-09T23:09:45Z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2052-11.8.2.8053</vt:lpwstr>
  </property>
</Properties>
</file>