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16" r:id="rId2"/>
    <p:sldId id="318" r:id="rId3"/>
    <p:sldId id="317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9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门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15566"/>
            <a:ext cx="1344636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372200" y="2299098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门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272312" y="1815704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mén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2" name="组合 23"/>
          <p:cNvGrpSpPr>
            <a:grpSpLocks/>
          </p:cNvGrpSpPr>
          <p:nvPr/>
        </p:nvGrpSpPr>
        <p:grpSpPr bwMode="auto">
          <a:xfrm>
            <a:off x="3649910" y="1253704"/>
            <a:ext cx="1008062" cy="1288671"/>
            <a:chOff x="3244846" y="611188"/>
            <a:chExt cx="1008062" cy="1718219"/>
          </a:xfrm>
        </p:grpSpPr>
        <p:sp>
          <p:nvSpPr>
            <p:cNvPr id="3087" name="Text Box 5"/>
            <p:cNvSpPr txBox="1">
              <a:spLocks noChangeArrowheads="1"/>
            </p:cNvSpPr>
            <p:nvPr/>
          </p:nvSpPr>
          <p:spPr bwMode="auto">
            <a:xfrm>
              <a:off x="3244846" y="1878004"/>
              <a:ext cx="1008062" cy="45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88" name="Picture 6" descr="门_甲骨文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586" y="611188"/>
              <a:ext cx="87258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2"/>
          <p:cNvGrpSpPr>
            <a:grpSpLocks/>
          </p:cNvGrpSpPr>
          <p:nvPr/>
        </p:nvGrpSpPr>
        <p:grpSpPr bwMode="auto">
          <a:xfrm>
            <a:off x="4877047" y="1253704"/>
            <a:ext cx="1011238" cy="1288671"/>
            <a:chOff x="5041293" y="611188"/>
            <a:chExt cx="1010861" cy="1718219"/>
          </a:xfrm>
        </p:grpSpPr>
        <p:sp>
          <p:nvSpPr>
            <p:cNvPr id="3085" name="Text Box 6"/>
            <p:cNvSpPr txBox="1">
              <a:spLocks noChangeArrowheads="1"/>
            </p:cNvSpPr>
            <p:nvPr/>
          </p:nvSpPr>
          <p:spPr bwMode="auto">
            <a:xfrm>
              <a:off x="5042692" y="1878004"/>
              <a:ext cx="1008062" cy="45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86" name="Picture 7" descr="门_金文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1293" y="611188"/>
              <a:ext cx="101086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21"/>
          <p:cNvGrpSpPr>
            <a:grpSpLocks/>
          </p:cNvGrpSpPr>
          <p:nvPr/>
        </p:nvGrpSpPr>
        <p:grpSpPr bwMode="auto">
          <a:xfrm>
            <a:off x="6105773" y="1253704"/>
            <a:ext cx="1008063" cy="1288671"/>
            <a:chOff x="6992962" y="611188"/>
            <a:chExt cx="1008062" cy="1718219"/>
          </a:xfrm>
        </p:grpSpPr>
        <p:sp>
          <p:nvSpPr>
            <p:cNvPr id="3083" name="Text Box 7"/>
            <p:cNvSpPr txBox="1">
              <a:spLocks noChangeArrowheads="1"/>
            </p:cNvSpPr>
            <p:nvPr/>
          </p:nvSpPr>
          <p:spPr bwMode="auto">
            <a:xfrm>
              <a:off x="6992962" y="1878004"/>
              <a:ext cx="1008062" cy="45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84" name="Picture 4" descr="门_小篆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4122" y="611188"/>
              <a:ext cx="7057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2275001" y="2953072"/>
            <a:ext cx="415478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门，象形字。甲骨文字形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有门框，有门楣，有一对门扇，是一座完整的门形。金文字形，去掉门楣，但仍保留着两扇门的原形。表示“双扇门、门”的意思。</a:t>
            </a:r>
          </a:p>
        </p:txBody>
      </p: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B49CD291-640F-4030-981A-B2E2B0C36B4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510E3DC-002E-486E-93F2-B97F001FF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B3160DC0-C84D-4C8C-8CCC-C6D805E60DD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28598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B49CD291-640F-4030-981A-B2E2B0C36B4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510E3DC-002E-486E-93F2-B97F001FF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B3160DC0-C84D-4C8C-8CCC-C6D805E60DD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7" name="Picture 15" descr="门_图片1">
            <a:extLst>
              <a:ext uri="{FF2B5EF4-FFF2-40B4-BE49-F238E27FC236}">
                <a16:creationId xmlns:a16="http://schemas.microsoft.com/office/drawing/2014/main" id="{AA0D26DB-97CF-4DD3-BE03-DA58D43A9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594" y="2507401"/>
            <a:ext cx="2879894" cy="2224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8">
            <a:extLst>
              <a:ext uri="{FF2B5EF4-FFF2-40B4-BE49-F238E27FC236}">
                <a16:creationId xmlns:a16="http://schemas.microsoft.com/office/drawing/2014/main" id="{6A9D8924-C04B-415F-B6A9-7163A937B5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“门”作“形旁”的形声字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B9778F67-A0B8-41FF-BF5B-34952AB1B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222" y="2125106"/>
            <a:ext cx="4910138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闸、闺、阀、阅、阔、阐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E2BC1BDC-CAE1-4B79-BE58-1E0C20A11F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222" y="3291830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们、问、扪、闷、焖、钔、闽、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:a16="http://schemas.microsoft.com/office/drawing/2014/main" id="{E403B4E2-2A2D-45F9-BA0A-3B6354DFE8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“门”作“声旁”的形声字</a:t>
            </a:r>
          </a:p>
        </p:txBody>
      </p:sp>
      <p:sp>
        <p:nvSpPr>
          <p:cNvPr id="12" name="Text Box 8">
            <a:extLst>
              <a:ext uri="{FF2B5EF4-FFF2-40B4-BE49-F238E27FC236}">
                <a16:creationId xmlns:a16="http://schemas.microsoft.com/office/drawing/2014/main" id="{32D53962-00CD-4C1C-98C6-7E88558CC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“门”作偏旁组成的形声字</a:t>
            </a:r>
          </a:p>
        </p:txBody>
      </p:sp>
    </p:spTree>
    <p:extLst>
      <p:ext uri="{BB962C8B-B14F-4D97-AF65-F5344CB8AC3E}">
        <p14:creationId xmlns:p14="http://schemas.microsoft.com/office/powerpoint/2010/main" val="318151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B49CD291-640F-4030-981A-B2E2B0C36B4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29213" y="237135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510E3DC-002E-486E-93F2-B97F001FF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B3160DC0-C84D-4C8C-8CCC-C6D805E60DD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20" name="Picture 7" descr="门_阔_图片">
            <a:extLst>
              <a:ext uri="{FF2B5EF4-FFF2-40B4-BE49-F238E27FC236}">
                <a16:creationId xmlns:a16="http://schemas.microsoft.com/office/drawing/2014/main" id="{3B1BDCEB-7462-4D9E-AA31-C4281138B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3664" y="2401485"/>
            <a:ext cx="1994280" cy="2252550"/>
          </a:xfrm>
          <a:prstGeom prst="snip2DiagRect">
            <a:avLst>
              <a:gd name="adj1" fmla="val 535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Text Box 8">
            <a:extLst>
              <a:ext uri="{FF2B5EF4-FFF2-40B4-BE49-F238E27FC236}">
                <a16:creationId xmlns:a16="http://schemas.microsoft.com/office/drawing/2014/main" id="{00E1E422-A7E8-48DD-B175-BD1F63DE7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8211" y="1131590"/>
            <a:ext cx="4032448" cy="3568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《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三国演义</a:t>
            </a: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里，杨修是一个绝顶聪明的才子，时任丞相曹操的主簿，为曹操办事很得力。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一次，曹操要建造花园。花园落成后，曹操去观看，既不说好，也不说坏，只取笔在门上写了一个“活”字就走开了。人们议论纷纷，猜不透他的意思。杨修看了，微微一笑，说：“‘门’内添‘活’字，乃‘阔’字也。丞相嫌园门阔耳！”于是工匠把门改窄了些。改造停当后，又请曹操去看。曹操非常高兴，问道：“是谁明白我的意思？”左右回答：“是杨修！”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曹操虽然表面上称好，而心底里却很忌讳。像这样的例子很多，又由于杨修恃才放旷，曹操最后找了个借口，把杨修杀了。</a:t>
            </a:r>
          </a:p>
        </p:txBody>
      </p:sp>
      <p:sp>
        <p:nvSpPr>
          <p:cNvPr id="22" name="Text Box 9">
            <a:extLst>
              <a:ext uri="{FF2B5EF4-FFF2-40B4-BE49-F238E27FC236}">
                <a16:creationId xmlns:a16="http://schemas.microsoft.com/office/drawing/2014/main" id="{AA477497-35D9-447A-988E-83C08AB4FB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603" y="987574"/>
            <a:ext cx="1584325" cy="132343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8000" b="1" dirty="0">
                <a:solidFill>
                  <a:srgbClr val="FF0000"/>
                </a:solidFill>
                <a:latin typeface="宋体" panose="02010600030101010101" pitchFamily="2" charset="-122"/>
              </a:rPr>
              <a:t>阔</a:t>
            </a: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BE582420-D6B9-4A8F-9F52-81B41193D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2015" y="555526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kuò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425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6787</TotalTime>
  <Words>336</Words>
  <Application>Microsoft Office PowerPoint</Application>
  <PresentationFormat>全屏显示(16:9)</PresentationFormat>
  <Paragraphs>25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1362</cp:revision>
  <dcterms:created xsi:type="dcterms:W3CDTF">2011-03-21T09:38:00Z</dcterms:created>
  <dcterms:modified xsi:type="dcterms:W3CDTF">2026-07-09T22:47:10Z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