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3" r:id="rId2"/>
    <p:sldId id="434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043608" y="257697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口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3347865" y="3130971"/>
            <a:ext cx="380377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口，象形字。甲骨文字形，像人的口形。最初表示人和动物吃东西和发声的器官，也称“嘴”。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口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字旁的汉字，大都与嘴有关，如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叫、吃、喝、呼、喊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3078" name="图片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130971"/>
            <a:ext cx="1657350" cy="1350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3"/>
          <p:cNvGrpSpPr>
            <a:grpSpLocks/>
          </p:cNvGrpSpPr>
          <p:nvPr/>
        </p:nvGrpSpPr>
        <p:grpSpPr bwMode="auto">
          <a:xfrm>
            <a:off x="3519904" y="1563638"/>
            <a:ext cx="1008063" cy="1228010"/>
            <a:chOff x="4197842" y="2204814"/>
            <a:chExt cx="1008063" cy="1637590"/>
          </a:xfrm>
        </p:grpSpPr>
        <p:sp>
          <p:nvSpPr>
            <p:cNvPr id="3091" name="Text Box 38"/>
            <p:cNvSpPr txBox="1">
              <a:spLocks noChangeArrowheads="1"/>
            </p:cNvSpPr>
            <p:nvPr/>
          </p:nvSpPr>
          <p:spPr bwMode="auto">
            <a:xfrm>
              <a:off x="4197842" y="3349888"/>
              <a:ext cx="1008063" cy="492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2" name="图片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0510" y="2204814"/>
              <a:ext cx="84272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4"/>
          <p:cNvGrpSpPr>
            <a:grpSpLocks/>
          </p:cNvGrpSpPr>
          <p:nvPr/>
        </p:nvGrpSpPr>
        <p:grpSpPr bwMode="auto">
          <a:xfrm>
            <a:off x="4700439" y="1618408"/>
            <a:ext cx="1276350" cy="1173432"/>
            <a:chOff x="5425695" y="2276851"/>
            <a:chExt cx="1277217" cy="1565895"/>
          </a:xfrm>
        </p:grpSpPr>
        <p:sp>
          <p:nvSpPr>
            <p:cNvPr id="3089" name="Text Box 35"/>
            <p:cNvSpPr txBox="1">
              <a:spLocks noChangeArrowheads="1"/>
            </p:cNvSpPr>
            <p:nvPr/>
          </p:nvSpPr>
          <p:spPr bwMode="auto">
            <a:xfrm>
              <a:off x="5560272" y="3349888"/>
              <a:ext cx="1008063" cy="492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0" name="图片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5695" y="2276851"/>
              <a:ext cx="127721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6"/>
          <p:cNvGrpSpPr>
            <a:grpSpLocks/>
          </p:cNvGrpSpPr>
          <p:nvPr/>
        </p:nvGrpSpPr>
        <p:grpSpPr bwMode="auto">
          <a:xfrm>
            <a:off x="6104701" y="1618408"/>
            <a:ext cx="1008062" cy="1173432"/>
            <a:chOff x="6730819" y="2276851"/>
            <a:chExt cx="1008062" cy="1565895"/>
          </a:xfrm>
        </p:grpSpPr>
        <p:sp>
          <p:nvSpPr>
            <p:cNvPr id="3087" name="Text Box 6"/>
            <p:cNvSpPr txBox="1">
              <a:spLocks noChangeArrowheads="1"/>
            </p:cNvSpPr>
            <p:nvPr/>
          </p:nvSpPr>
          <p:spPr bwMode="auto">
            <a:xfrm>
              <a:off x="6730819" y="3349888"/>
              <a:ext cx="1008062" cy="492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88" name="图片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8487" y="2276851"/>
              <a:ext cx="93272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2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3083" name="组合 23"/>
          <p:cNvGrpSpPr>
            <a:grpSpLocks/>
          </p:cNvGrpSpPr>
          <p:nvPr/>
        </p:nvGrpSpPr>
        <p:grpSpPr bwMode="auto">
          <a:xfrm>
            <a:off x="7285236" y="1851770"/>
            <a:ext cx="1319212" cy="931806"/>
            <a:chOff x="3659153" y="404744"/>
            <a:chExt cx="1320000" cy="1243987"/>
          </a:xfrm>
        </p:grpSpPr>
        <p:pic>
          <p:nvPicPr>
            <p:cNvPr id="3085" name="图片 7197" descr="口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153" y="404744"/>
              <a:ext cx="13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3815916" y="1196752"/>
              <a:ext cx="1006475" cy="451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1943722" y="2067694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k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ǒ</a:t>
            </a: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u</a:t>
            </a: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饮食说话的器官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“口”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直接连接符 2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7901657E-70B7-4387-AB4D-2B6F5462669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A5CF09E-71FD-4F25-8176-B9B2364D1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A5F81A0-31E7-4A11-BDBF-95DDA539055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5693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 autoUpdateAnimBg="0"/>
      <p:bldP spid="2070" grpId="0" autoUpdateAnimBg="0"/>
      <p:bldP spid="2066" grpId="0" autoUpdateAnimBg="0"/>
      <p:bldP spid="2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“口”作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形旁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的形声字</a:t>
            </a:r>
          </a:p>
        </p:txBody>
      </p:sp>
      <p:cxnSp>
        <p:nvCxnSpPr>
          <p:cNvPr id="27" name="直接连接符 2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7901657E-70B7-4387-AB4D-2B6F5462669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A5CF09E-71FD-4F25-8176-B9B2364D1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A5F81A0-31E7-4A11-BDBF-95DDA539055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5D2F852-49C6-43C5-80C7-36E7CCDF8CCE}"/>
              </a:ext>
            </a:extLst>
          </p:cNvPr>
          <p:cNvSpPr txBox="1"/>
          <p:nvPr/>
        </p:nvSpPr>
        <p:spPr>
          <a:xfrm>
            <a:off x="2195736" y="1419622"/>
            <a:ext cx="6480720" cy="3285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1.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进食、咀嚼、吞吐类（嘴巴吃食动作）</a:t>
            </a:r>
            <a:r>
              <a:rPr lang="zh-CN" altLang="en-US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：</a:t>
            </a:r>
            <a:endParaRPr lang="zh-CN" altLang="zh-CN" sz="1400" b="0" kern="100" dirty="0">
              <a:solidFill>
                <a:srgbClr val="0000FF"/>
              </a:solidFill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      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吃、吐、吸、咽、啃、嚼、哺、啜、呷、咬、喝、嗽、呕……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2.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呼喊、鸣叫、发声类（张嘴出声）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       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叫、喊、呼、唤、啼、鸣、吼、啸、吵、喧、嘈、嚷、哮、嚎……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3.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言语、问答、交谈类（说话、表达）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       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问、答、咨、唯、喏、唠、叨、嘀、咕、嗔、嗤、讽、咏、唱、诵……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4.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拟声词（描摹各类声响，口表发声）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       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叭、吧、咕、咚、哗、喵、哞、喔、呱、吱、嚓、嗡……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5.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情绪、语气、特殊口部状态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       </a:t>
            </a:r>
            <a:r>
              <a:rPr lang="zh-CN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吓、叹、喘、嘘、呵、咏、哟、唷……</a:t>
            </a:r>
            <a:r>
              <a:rPr lang="en-US" altLang="zh-CN" sz="1400" b="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 </a:t>
            </a:r>
            <a:endParaRPr lang="zh-CN" altLang="zh-CN" sz="1400" b="0" kern="100" dirty="0">
              <a:solidFill>
                <a:srgbClr val="0000FF"/>
              </a:solidFill>
              <a:effectLst/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utoUpdateAnimBg="0"/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6763</TotalTime>
  <Words>292</Words>
  <Application>Microsoft Office PowerPoint</Application>
  <PresentationFormat>全屏显示(16:9)</PresentationFormat>
  <Paragraphs>25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1357</cp:revision>
  <dcterms:created xsi:type="dcterms:W3CDTF">2011-03-21T09:38:00Z</dcterms:created>
  <dcterms:modified xsi:type="dcterms:W3CDTF">2026-07-09T14:40:52Z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