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18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57" autoAdjust="0"/>
  </p:normalViewPr>
  <p:slideViewPr>
    <p:cSldViewPr>
      <p:cViewPr varScale="1">
        <p:scale>
          <a:sx n="113" d="100"/>
          <a:sy n="113" d="100"/>
        </p:scale>
        <p:origin x="614" y="-221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8"/>
          <p:cNvSpPr>
            <a:spLocks noChangeArrowheads="1"/>
          </p:cNvSpPr>
          <p:nvPr/>
        </p:nvSpPr>
        <p:spPr bwMode="auto">
          <a:xfrm>
            <a:off x="0" y="530900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800"/>
          </a:p>
        </p:txBody>
      </p:sp>
      <p:sp>
        <p:nvSpPr>
          <p:cNvPr id="5140" name="Text Box 20"/>
          <p:cNvSpPr txBox="1">
            <a:spLocks noChangeArrowheads="1"/>
          </p:cNvSpPr>
          <p:nvPr/>
        </p:nvSpPr>
        <p:spPr bwMode="auto">
          <a:xfrm>
            <a:off x="6660232" y="2807807"/>
            <a:ext cx="266382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宀</a:t>
            </a:r>
          </a:p>
        </p:txBody>
      </p:sp>
      <p:sp>
        <p:nvSpPr>
          <p:cNvPr id="5141" name="Text Box 21"/>
          <p:cNvSpPr txBox="1">
            <a:spLocks noChangeArrowheads="1"/>
          </p:cNvSpPr>
          <p:nvPr/>
        </p:nvSpPr>
        <p:spPr bwMode="auto">
          <a:xfrm>
            <a:off x="7342857" y="2405375"/>
            <a:ext cx="12985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宋体" pitchFamily="2" charset="-122"/>
              </a:rPr>
              <a:t>mi</a:t>
            </a:r>
            <a:r>
              <a:rPr lang="zh-CN" altLang="zh-CN" b="1" dirty="0">
                <a:solidFill>
                  <a:srgbClr val="FF0000"/>
                </a:solidFill>
                <a:latin typeface="宋体" pitchFamily="2" charset="-122"/>
              </a:rPr>
              <a:t>á</a:t>
            </a:r>
            <a:r>
              <a:rPr lang="en-US" altLang="zh-CN" b="1" dirty="0">
                <a:solidFill>
                  <a:srgbClr val="FF0000"/>
                </a:solidFill>
                <a:latin typeface="宋体" pitchFamily="2" charset="-122"/>
              </a:rPr>
              <a:t>n </a:t>
            </a:r>
            <a:endParaRPr lang="en-US" altLang="zh-CN" sz="48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5142" name="Text Box 22"/>
          <p:cNvSpPr txBox="1">
            <a:spLocks noChangeArrowheads="1"/>
          </p:cNvSpPr>
          <p:nvPr/>
        </p:nvSpPr>
        <p:spPr bwMode="auto">
          <a:xfrm>
            <a:off x="3922090" y="2391104"/>
            <a:ext cx="3240359" cy="2100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宀，古代指的是一种四面有墙，上面有覆盖，里面有堂有室的深屋。现在称“宝盖头”。</a:t>
            </a:r>
            <a:endParaRPr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None/>
            </a:pPr>
            <a:r>
              <a:rPr lang="en-US" altLang="zh-CN" sz="1400" b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400" b="0">
                <a:solidFill>
                  <a:srgbClr val="0000FF"/>
                </a:solidFill>
                <a:latin typeface="+mn-ea"/>
                <a:ea typeface="+mn-ea"/>
              </a:rPr>
              <a:t>由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“宀” 组成的汉字，大都与房屋有关。如宫、室、宅、家、牢、寝、宿、宇、宙、宗、安、灾、寓 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……</a:t>
            </a:r>
            <a:endParaRPr lang="zh-CN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grpSp>
        <p:nvGrpSpPr>
          <p:cNvPr id="4104" name="组合 12"/>
          <p:cNvGrpSpPr>
            <a:grpSpLocks/>
          </p:cNvGrpSpPr>
          <p:nvPr/>
        </p:nvGrpSpPr>
        <p:grpSpPr bwMode="auto">
          <a:xfrm>
            <a:off x="3669681" y="987574"/>
            <a:ext cx="1006475" cy="1195942"/>
            <a:chOff x="3563938" y="1340888"/>
            <a:chExt cx="1006475" cy="1595461"/>
          </a:xfrm>
        </p:grpSpPr>
        <p:sp>
          <p:nvSpPr>
            <p:cNvPr id="4118" name="Text Box 14"/>
            <p:cNvSpPr txBox="1">
              <a:spLocks noChangeArrowheads="1"/>
            </p:cNvSpPr>
            <p:nvPr/>
          </p:nvSpPr>
          <p:spPr bwMode="auto">
            <a:xfrm>
              <a:off x="3563938" y="2484697"/>
              <a:ext cx="1006475" cy="4516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4119" name="图片 6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35596" y="1340888"/>
              <a:ext cx="66315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5" name="组合 11"/>
          <p:cNvGrpSpPr>
            <a:grpSpLocks/>
          </p:cNvGrpSpPr>
          <p:nvPr/>
        </p:nvGrpSpPr>
        <p:grpSpPr bwMode="auto">
          <a:xfrm>
            <a:off x="4799981" y="987574"/>
            <a:ext cx="1006475" cy="1195942"/>
            <a:chOff x="4499992" y="1340888"/>
            <a:chExt cx="1006475" cy="1595461"/>
          </a:xfrm>
        </p:grpSpPr>
        <p:sp>
          <p:nvSpPr>
            <p:cNvPr id="4116" name="Text Box 16"/>
            <p:cNvSpPr txBox="1">
              <a:spLocks noChangeArrowheads="1"/>
            </p:cNvSpPr>
            <p:nvPr/>
          </p:nvSpPr>
          <p:spPr bwMode="auto">
            <a:xfrm>
              <a:off x="4499992" y="2484697"/>
              <a:ext cx="1006475" cy="4516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4117" name="图片 61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62177" y="1340888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6" name="组合 9"/>
          <p:cNvGrpSpPr>
            <a:grpSpLocks/>
          </p:cNvGrpSpPr>
          <p:nvPr/>
        </p:nvGrpSpPr>
        <p:grpSpPr bwMode="auto">
          <a:xfrm>
            <a:off x="5930281" y="1149499"/>
            <a:ext cx="1006475" cy="1034021"/>
            <a:chOff x="5293742" y="1556888"/>
            <a:chExt cx="1006475" cy="1379469"/>
          </a:xfrm>
        </p:grpSpPr>
        <p:sp>
          <p:nvSpPr>
            <p:cNvPr id="4114" name="Text Box 16"/>
            <p:cNvSpPr txBox="1">
              <a:spLocks noChangeArrowheads="1"/>
            </p:cNvSpPr>
            <p:nvPr/>
          </p:nvSpPr>
          <p:spPr bwMode="auto">
            <a:xfrm>
              <a:off x="5293742" y="2484698"/>
              <a:ext cx="1006475" cy="4516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4115" name="图片 4119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3379" y="1556888"/>
              <a:ext cx="907200" cy="64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7" name="组合 8"/>
          <p:cNvGrpSpPr>
            <a:grpSpLocks/>
          </p:cNvGrpSpPr>
          <p:nvPr/>
        </p:nvGrpSpPr>
        <p:grpSpPr bwMode="auto">
          <a:xfrm>
            <a:off x="7060580" y="1189981"/>
            <a:ext cx="1039812" cy="993540"/>
            <a:chOff x="6604297" y="1610888"/>
            <a:chExt cx="1039500" cy="1325470"/>
          </a:xfrm>
        </p:grpSpPr>
        <p:sp>
          <p:nvSpPr>
            <p:cNvPr id="4112" name="Text Box 16"/>
            <p:cNvSpPr txBox="1">
              <a:spLocks noChangeArrowheads="1"/>
            </p:cNvSpPr>
            <p:nvPr/>
          </p:nvSpPr>
          <p:spPr bwMode="auto">
            <a:xfrm>
              <a:off x="6620810" y="2484697"/>
              <a:ext cx="1006475" cy="4516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4113" name="图片 4120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04297" y="1610888"/>
              <a:ext cx="1039500" cy="54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08" name="组合 13"/>
          <p:cNvGrpSpPr>
            <a:grpSpLocks/>
          </p:cNvGrpSpPr>
          <p:nvPr/>
        </p:nvGrpSpPr>
        <p:grpSpPr bwMode="auto">
          <a:xfrm>
            <a:off x="2539381" y="987574"/>
            <a:ext cx="1006475" cy="1195942"/>
            <a:chOff x="2771800" y="1340888"/>
            <a:chExt cx="1006475" cy="1595461"/>
          </a:xfrm>
        </p:grpSpPr>
        <p:pic>
          <p:nvPicPr>
            <p:cNvPr id="4110" name="图片 63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10827" y="1340888"/>
              <a:ext cx="9284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11" name="Text Box 14"/>
            <p:cNvSpPr txBox="1">
              <a:spLocks noChangeArrowheads="1"/>
            </p:cNvSpPr>
            <p:nvPr/>
          </p:nvSpPr>
          <p:spPr bwMode="auto">
            <a:xfrm>
              <a:off x="2771800" y="2484697"/>
              <a:ext cx="1006475" cy="4516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</p:grpSp>
      <p:pic>
        <p:nvPicPr>
          <p:cNvPr id="4109" name="图片 1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649" y="2697762"/>
            <a:ext cx="1949947" cy="17713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4" name="直接连接符 23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28">
            <a:extLst>
              <a:ext uri="{FF2B5EF4-FFF2-40B4-BE49-F238E27FC236}">
                <a16:creationId xmlns:a16="http://schemas.microsoft.com/office/drawing/2014/main" id="{0E8A7B0A-35CA-484C-93A9-FA8C89F95404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0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EB1FA1FB-A2D1-4E11-802B-606F4810FA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文本框 14">
            <a:extLst>
              <a:ext uri="{FF2B5EF4-FFF2-40B4-BE49-F238E27FC236}">
                <a16:creationId xmlns:a16="http://schemas.microsoft.com/office/drawing/2014/main" id="{B7FB84C6-7EC8-470B-831E-6129836E3BD9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21926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0" grpId="0"/>
      <p:bldP spid="5141" grpId="0"/>
      <p:bldP spid="514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6736</TotalTime>
  <Words>93</Words>
  <Application>Microsoft Office PowerPoint</Application>
  <PresentationFormat>全屏显示(16:9)</PresentationFormat>
  <Paragraphs>12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1354</cp:revision>
  <dcterms:created xsi:type="dcterms:W3CDTF">2011-03-21T09:38:00Z</dcterms:created>
  <dcterms:modified xsi:type="dcterms:W3CDTF">2026-07-09T08:17:25Z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