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16" r:id="rId2"/>
    <p:sldId id="317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8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8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0" y="203969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1" name="Rectangle 2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A09A9328-CFA2-45EC-AE62-B2C1A76CBF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0BF2CC2-4348-4C54-B762-D357D30B0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27E41AA6-43C2-4AFF-8397-2674B4347F2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25" name="Picture 9" descr="大山02">
            <a:extLst>
              <a:ext uri="{FF2B5EF4-FFF2-40B4-BE49-F238E27FC236}">
                <a16:creationId xmlns:a16="http://schemas.microsoft.com/office/drawing/2014/main" id="{F06E1797-E35A-4EBA-9121-A7019A327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274" y="987574"/>
            <a:ext cx="1948061" cy="125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 Box 10">
            <a:extLst>
              <a:ext uri="{FF2B5EF4-FFF2-40B4-BE49-F238E27FC236}">
                <a16:creationId xmlns:a16="http://schemas.microsoft.com/office/drawing/2014/main" id="{DCB03462-566A-4C32-89C7-C4083B9840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280" y="2730823"/>
            <a:ext cx="2527696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山</a:t>
            </a:r>
          </a:p>
        </p:txBody>
      </p:sp>
      <p:sp>
        <p:nvSpPr>
          <p:cNvPr id="27" name="Text Box 11">
            <a:extLst>
              <a:ext uri="{FF2B5EF4-FFF2-40B4-BE49-F238E27FC236}">
                <a16:creationId xmlns:a16="http://schemas.microsoft.com/office/drawing/2014/main" id="{70DB1368-035B-4B9E-9106-3DA0BFB89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3319" y="2211710"/>
            <a:ext cx="1357618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shān</a:t>
            </a:r>
            <a:endParaRPr lang="en-US" altLang="zh-CN" sz="4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1" name="Text Box 20">
            <a:extLst>
              <a:ext uri="{FF2B5EF4-FFF2-40B4-BE49-F238E27FC236}">
                <a16:creationId xmlns:a16="http://schemas.microsoft.com/office/drawing/2014/main" id="{8C0B3488-5827-48B0-97E6-EA1CC5C2D9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2567" y="2870702"/>
            <a:ext cx="4513889" cy="1777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象形字。甲骨文和金文字形，像山峰并立的形状。“山”是汉字的一个部首。本义指地面上由土石构成的隆起部分。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山，后来又做了偏旁，凡从山取义的字皆与山石、高大等义有关。</a:t>
            </a:r>
          </a:p>
        </p:txBody>
      </p:sp>
      <p:grpSp>
        <p:nvGrpSpPr>
          <p:cNvPr id="32" name="组合 20">
            <a:extLst>
              <a:ext uri="{FF2B5EF4-FFF2-40B4-BE49-F238E27FC236}">
                <a16:creationId xmlns:a16="http://schemas.microsoft.com/office/drawing/2014/main" id="{1910D5ED-BADA-42AF-B1EB-4BE3F14B322A}"/>
              </a:ext>
            </a:extLst>
          </p:cNvPr>
          <p:cNvGrpSpPr>
            <a:grpSpLocks/>
          </p:cNvGrpSpPr>
          <p:nvPr/>
        </p:nvGrpSpPr>
        <p:grpSpPr bwMode="auto">
          <a:xfrm>
            <a:off x="4273033" y="1102109"/>
            <a:ext cx="1260475" cy="1525588"/>
            <a:chOff x="3726050" y="1376772"/>
            <a:chExt cx="1259604" cy="1524682"/>
          </a:xfrm>
        </p:grpSpPr>
        <p:pic>
          <p:nvPicPr>
            <p:cNvPr id="33" name="Picture 8" descr="甲骨文">
              <a:extLst>
                <a:ext uri="{FF2B5EF4-FFF2-40B4-BE49-F238E27FC236}">
                  <a16:creationId xmlns:a16="http://schemas.microsoft.com/office/drawing/2014/main" id="{F2955688-1BA6-44EC-AE43-271F4CF846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6050" y="1376772"/>
              <a:ext cx="125960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Text Box 5">
              <a:extLst>
                <a:ext uri="{FF2B5EF4-FFF2-40B4-BE49-F238E27FC236}">
                  <a16:creationId xmlns:a16="http://schemas.microsoft.com/office/drawing/2014/main" id="{9AEF2005-3ECE-408C-8931-98278755C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51821" y="2564904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</p:grpSp>
      <p:grpSp>
        <p:nvGrpSpPr>
          <p:cNvPr id="35" name="组合 21">
            <a:extLst>
              <a:ext uri="{FF2B5EF4-FFF2-40B4-BE49-F238E27FC236}">
                <a16:creationId xmlns:a16="http://schemas.microsoft.com/office/drawing/2014/main" id="{553DC2B9-73A3-4EDC-A1FD-D6423CE92E2B}"/>
              </a:ext>
            </a:extLst>
          </p:cNvPr>
          <p:cNvGrpSpPr>
            <a:grpSpLocks/>
          </p:cNvGrpSpPr>
          <p:nvPr/>
        </p:nvGrpSpPr>
        <p:grpSpPr bwMode="auto">
          <a:xfrm>
            <a:off x="5764356" y="1102109"/>
            <a:ext cx="1189038" cy="1525588"/>
            <a:chOff x="5580112" y="1376772"/>
            <a:chExt cx="1189669" cy="1524682"/>
          </a:xfrm>
        </p:grpSpPr>
        <p:pic>
          <p:nvPicPr>
            <p:cNvPr id="36" name="Picture 4" descr="山_金文">
              <a:extLst>
                <a:ext uri="{FF2B5EF4-FFF2-40B4-BE49-F238E27FC236}">
                  <a16:creationId xmlns:a16="http://schemas.microsoft.com/office/drawing/2014/main" id="{F0D1CF93-080F-4B33-84FC-EFD91AD5B7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1376772"/>
              <a:ext cx="118966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Text Box 6">
              <a:extLst>
                <a:ext uri="{FF2B5EF4-FFF2-40B4-BE49-F238E27FC236}">
                  <a16:creationId xmlns:a16="http://schemas.microsoft.com/office/drawing/2014/main" id="{2E81E981-9B28-4BC1-B081-2CF225D17C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70915" y="2564904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</p:grpSp>
      <p:grpSp>
        <p:nvGrpSpPr>
          <p:cNvPr id="38" name="组合 22">
            <a:extLst>
              <a:ext uri="{FF2B5EF4-FFF2-40B4-BE49-F238E27FC236}">
                <a16:creationId xmlns:a16="http://schemas.microsoft.com/office/drawing/2014/main" id="{2CA16DE0-077F-482A-A00B-3CDE5AFF039D}"/>
              </a:ext>
            </a:extLst>
          </p:cNvPr>
          <p:cNvGrpSpPr>
            <a:grpSpLocks/>
          </p:cNvGrpSpPr>
          <p:nvPr/>
        </p:nvGrpSpPr>
        <p:grpSpPr bwMode="auto">
          <a:xfrm>
            <a:off x="7308354" y="1073941"/>
            <a:ext cx="1008062" cy="1525588"/>
            <a:chOff x="7524353" y="1376772"/>
            <a:chExt cx="1008062" cy="1524682"/>
          </a:xfrm>
        </p:grpSpPr>
        <p:pic>
          <p:nvPicPr>
            <p:cNvPr id="39" name="Picture 7" descr="山_小篆">
              <a:extLst>
                <a:ext uri="{FF2B5EF4-FFF2-40B4-BE49-F238E27FC236}">
                  <a16:creationId xmlns:a16="http://schemas.microsoft.com/office/drawing/2014/main" id="{CD91BD59-398F-4098-B8D7-59614A6BC8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7457" y="1376772"/>
              <a:ext cx="86185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 Box 7">
              <a:extLst>
                <a:ext uri="{FF2B5EF4-FFF2-40B4-BE49-F238E27FC236}">
                  <a16:creationId xmlns:a16="http://schemas.microsoft.com/office/drawing/2014/main" id="{418D852C-CD9A-4D71-8BF9-D83DAB7324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24353" y="2564904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2041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0" y="203969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1" name="Rectangle 2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A09A9328-CFA2-45EC-AE62-B2C1A76CBF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0BF2CC2-4348-4C54-B762-D357D30B0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27E41AA6-43C2-4AFF-8397-2674B4347F2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22" name="Picture 7" descr="山_图片1">
            <a:extLst>
              <a:ext uri="{FF2B5EF4-FFF2-40B4-BE49-F238E27FC236}">
                <a16:creationId xmlns:a16="http://schemas.microsoft.com/office/drawing/2014/main" id="{869C5DA5-6CB0-4583-A926-7F36D4699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03231"/>
            <a:ext cx="6480720" cy="415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Text Box 4">
            <a:extLst>
              <a:ext uri="{FF2B5EF4-FFF2-40B4-BE49-F238E27FC236}">
                <a16:creationId xmlns:a16="http://schemas.microsoft.com/office/drawing/2014/main" id="{15C84B3D-DF82-4D4C-A8EE-DA8D5AAD53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9792" y="960054"/>
            <a:ext cx="1800225" cy="19383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山</a:t>
            </a:r>
          </a:p>
        </p:txBody>
      </p:sp>
      <p:sp>
        <p:nvSpPr>
          <p:cNvPr id="42" name="Text Box 5">
            <a:extLst>
              <a:ext uri="{FF2B5EF4-FFF2-40B4-BE49-F238E27FC236}">
                <a16:creationId xmlns:a16="http://schemas.microsoft.com/office/drawing/2014/main" id="{6665E29A-53A4-462D-8643-A09A7DD1A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832" y="3439909"/>
            <a:ext cx="5400600" cy="116955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  <a:defRPr/>
            </a:pPr>
            <a:r>
              <a:rPr lang="zh-CN" altLang="en-US" sz="14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屿、屹、屺、岖、岗、岘、岙、岑、岔、岚、岈、岛、岌、岜、岵、岢、岩、岿、岬、岫、岳、岱、岭、峁、岵、岷、岸、峄、峙、峡、峤、峒、岍、峋、峤、峦、峥、崂、崃、峭、峨、峪、峰、峻、崖、崎、岷、岗、崮、崔、崤、崩、崇、崆、崛、崦、嵌、崽、嵬、葳、嵘、巍、巅、嵯、嵝、嵋、嵌、嵩、崭、嶂、嶙、嶷</a:t>
            </a:r>
            <a:r>
              <a:rPr lang="en-US" altLang="zh-CN" sz="14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1424286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6729</TotalTime>
  <Words>239</Words>
  <Application>Microsoft Office PowerPoint</Application>
  <PresentationFormat>全屏显示(16:9)</PresentationFormat>
  <Paragraphs>15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1351</cp:revision>
  <dcterms:created xsi:type="dcterms:W3CDTF">2011-03-21T09:38:00Z</dcterms:created>
  <dcterms:modified xsi:type="dcterms:W3CDTF">2026-07-09T08:06:19Z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