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1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732240" y="2648982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左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345015" y="2067694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zuǒ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77" name="Rectangle 16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3079" name="图片 7" descr="F:\新建文件夹\30页插图1.jpg30页插图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629" y="2656790"/>
            <a:ext cx="1043385" cy="1975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0" name="组合 13"/>
          <p:cNvGrpSpPr>
            <a:grpSpLocks/>
          </p:cNvGrpSpPr>
          <p:nvPr/>
        </p:nvGrpSpPr>
        <p:grpSpPr bwMode="auto">
          <a:xfrm>
            <a:off x="2698875" y="1419622"/>
            <a:ext cx="1006475" cy="1189945"/>
            <a:chOff x="2123728" y="1340888"/>
            <a:chExt cx="1006475" cy="1587186"/>
          </a:xfrm>
        </p:grpSpPr>
        <p:sp>
          <p:nvSpPr>
            <p:cNvPr id="3091" name="Text Box 14"/>
            <p:cNvSpPr txBox="1">
              <a:spLocks noChangeArrowheads="1"/>
            </p:cNvSpPr>
            <p:nvPr/>
          </p:nvSpPr>
          <p:spPr bwMode="auto">
            <a:xfrm>
              <a:off x="212372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2" name="图片 9241" descr="左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3807" y="1340888"/>
              <a:ext cx="42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4"/>
          <p:cNvGrpSpPr>
            <a:grpSpLocks/>
          </p:cNvGrpSpPr>
          <p:nvPr/>
        </p:nvGrpSpPr>
        <p:grpSpPr bwMode="auto">
          <a:xfrm>
            <a:off x="3757737" y="1419622"/>
            <a:ext cx="1006475" cy="1189945"/>
            <a:chOff x="3273877" y="1340888"/>
            <a:chExt cx="1006475" cy="1587186"/>
          </a:xfrm>
        </p:grpSpPr>
        <p:sp>
          <p:nvSpPr>
            <p:cNvPr id="3089" name="Text Box 15"/>
            <p:cNvSpPr txBox="1">
              <a:spLocks noChangeArrowheads="1"/>
            </p:cNvSpPr>
            <p:nvPr/>
          </p:nvSpPr>
          <p:spPr bwMode="auto">
            <a:xfrm>
              <a:off x="327387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0" name="图片 9242" descr="左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8693" y="134088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5"/>
          <p:cNvGrpSpPr>
            <a:grpSpLocks/>
          </p:cNvGrpSpPr>
          <p:nvPr/>
        </p:nvGrpSpPr>
        <p:grpSpPr bwMode="auto">
          <a:xfrm>
            <a:off x="4815012" y="1419622"/>
            <a:ext cx="1006475" cy="1189945"/>
            <a:chOff x="4321002" y="1340888"/>
            <a:chExt cx="1006475" cy="1587186"/>
          </a:xfrm>
        </p:grpSpPr>
        <p:sp>
          <p:nvSpPr>
            <p:cNvPr id="3087" name="Text Box 16"/>
            <p:cNvSpPr txBox="1">
              <a:spLocks noChangeArrowheads="1"/>
            </p:cNvSpPr>
            <p:nvPr/>
          </p:nvSpPr>
          <p:spPr bwMode="auto">
            <a:xfrm>
              <a:off x="4321002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88" name="图片 9243" descr="左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397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16"/>
          <p:cNvGrpSpPr>
            <a:grpSpLocks/>
          </p:cNvGrpSpPr>
          <p:nvPr/>
        </p:nvGrpSpPr>
        <p:grpSpPr bwMode="auto">
          <a:xfrm>
            <a:off x="5873874" y="1554163"/>
            <a:ext cx="1217612" cy="1055298"/>
            <a:chOff x="5153305" y="1520888"/>
            <a:chExt cx="1218461" cy="1406995"/>
          </a:xfrm>
        </p:grpSpPr>
        <p:sp>
          <p:nvSpPr>
            <p:cNvPr id="3085" name="Text Box 16"/>
            <p:cNvSpPr txBox="1">
              <a:spLocks noChangeArrowheads="1"/>
            </p:cNvSpPr>
            <p:nvPr/>
          </p:nvSpPr>
          <p:spPr bwMode="auto">
            <a:xfrm>
              <a:off x="5259298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6" name="图片 17410" descr="左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3305" y="1520888"/>
              <a:ext cx="1218461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3311164" y="2906317"/>
            <a:ext cx="378032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左，象形字。甲骨文字形，描绘的是一只左手的形状。后来，在</a:t>
            </a:r>
            <a:r>
              <a:rPr lang="zh-CN" altLang="zh-CN" sz="1400" dirty="0">
                <a:solidFill>
                  <a:srgbClr val="0000FF"/>
                </a:solidFill>
                <a:latin typeface="宋体" pitchFamily="2" charset="-122"/>
              </a:rPr>
              <a:t>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（左手）下加“工”，成为“左”字。本义指左手，作偏旁时写作“</a:t>
            </a:r>
            <a:r>
              <a:rPr lang="zh-CN" altLang="zh-CN" sz="1400" dirty="0">
                <a:solidFill>
                  <a:srgbClr val="0000FF"/>
                </a:solidFill>
                <a:latin typeface="宋体" pitchFamily="2" charset="-122"/>
              </a:rPr>
              <a:t>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”。</a:t>
            </a:r>
            <a:endParaRPr lang="en-US" altLang="zh-CN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1651248" y="699542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左手：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2400" dirty="0">
                <a:solidFill>
                  <a:srgbClr val="FF0066"/>
                </a:solidFill>
              </a:rPr>
              <a:t>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30">
            <a:extLst>
              <a:ext uri="{FF2B5EF4-FFF2-40B4-BE49-F238E27FC236}">
                <a16:creationId xmlns:a16="http://schemas.microsoft.com/office/drawing/2014/main" id="{1D0FF45B-63FB-4334-A226-8E330DCC285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8463A31-1C6B-42A1-9B24-4219E4B9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183DD143-52AC-4B30-B35E-985C2D2BC12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7685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0" grpId="0" autoUpdateAnimBg="0"/>
      <p:bldP spid="2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6196</TotalTime>
  <Words>66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1241</cp:revision>
  <dcterms:created xsi:type="dcterms:W3CDTF">2011-03-21T09:38:00Z</dcterms:created>
  <dcterms:modified xsi:type="dcterms:W3CDTF">2026-07-08T01:21:02Z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