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99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58" y="77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jpeg"/><Relationship Id="rId3" Type="http://schemas.openxmlformats.org/officeDocument/2006/relationships/tags" Target="../tags/tag1.xml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7.jpeg"/><Relationship Id="rId17" Type="http://schemas.openxmlformats.org/officeDocument/2006/relationships/image" Target="../media/image12.jpeg"/><Relationship Id="rId2" Type="http://schemas.openxmlformats.org/officeDocument/2006/relationships/audio" Target="../media/media1.WAV"/><Relationship Id="rId16" Type="http://schemas.openxmlformats.org/officeDocument/2006/relationships/image" Target="../media/image11.jpeg"/><Relationship Id="rId1" Type="http://schemas.microsoft.com/office/2007/relationships/media" Target="../media/media1.WAV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6.jpeg"/><Relationship Id="rId5" Type="http://schemas.openxmlformats.org/officeDocument/2006/relationships/tags" Target="../tags/tag3.xml"/><Relationship Id="rId15" Type="http://schemas.openxmlformats.org/officeDocument/2006/relationships/image" Target="../media/image10.jpeg"/><Relationship Id="rId10" Type="http://schemas.openxmlformats.org/officeDocument/2006/relationships/image" Target="../media/image5.jpeg"/><Relationship Id="rId4" Type="http://schemas.openxmlformats.org/officeDocument/2006/relationships/tags" Target="../tags/tag2.xml"/><Relationship Id="rId9" Type="http://schemas.openxmlformats.org/officeDocument/2006/relationships/image" Target="../media/image4.png"/><Relationship Id="rId1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/>
          <p:cNvSpPr txBox="1">
            <a:spLocks noChangeArrowheads="1"/>
          </p:cNvSpPr>
          <p:nvPr/>
        </p:nvSpPr>
        <p:spPr bwMode="auto">
          <a:xfrm>
            <a:off x="6803702" y="2747268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zh-CN" altLang="en-US" sz="1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子</a:t>
            </a: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7560940" y="2283718"/>
            <a:ext cx="12239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zǐ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5" name="Text Box 24"/>
          <p:cNvSpPr txBox="1">
            <a:spLocks noChangeArrowheads="1"/>
          </p:cNvSpPr>
          <p:nvPr/>
        </p:nvSpPr>
        <p:spPr bwMode="auto">
          <a:xfrm>
            <a:off x="3635697" y="2594800"/>
            <a:ext cx="3817144" cy="1993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子，象形字。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甲骨文、金文字形，描绘的是一个头大身小的婴儿形象。主要有两种表现方式，一是描绘新生婴儿裹在襁褓（</a:t>
            </a: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qi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ǎ</a:t>
            </a: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ng b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ǎ</a:t>
            </a: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o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）之中，双手乱动的样子；二是描绘小孩双脚立地，头发稀疏、脑囟（</a:t>
            </a: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x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ì</a:t>
            </a: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n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）未合的样子。子，最初表示婴儿的意思</a:t>
            </a:r>
            <a:r>
              <a:rPr lang="zh-CN" altLang="zh-CN" sz="1400" b="0" dirty="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。</a:t>
            </a:r>
            <a:endParaRPr lang="zh-CN" altLang="en-US" sz="1400" b="0" dirty="0">
              <a:solidFill>
                <a:srgbClr val="FF0066"/>
              </a:solidFill>
              <a:latin typeface="华文中宋" pitchFamily="2" charset="-122"/>
              <a:ea typeface="华文中宋" pitchFamily="2" charset="-122"/>
            </a:endParaRPr>
          </a:p>
        </p:txBody>
      </p:sp>
      <p:pic>
        <p:nvPicPr>
          <p:cNvPr id="6" name="Picture 28" descr="zi_2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2497" flipH="1">
            <a:off x="1871627" y="787625"/>
            <a:ext cx="1249717" cy="187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傻笑小1264.wav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438987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组合 6"/>
          <p:cNvGrpSpPr>
            <a:grpSpLocks/>
          </p:cNvGrpSpPr>
          <p:nvPr/>
        </p:nvGrpSpPr>
        <p:grpSpPr bwMode="auto">
          <a:xfrm>
            <a:off x="3939362" y="1083692"/>
            <a:ext cx="1006475" cy="1416050"/>
            <a:chOff x="3043238" y="1268880"/>
            <a:chExt cx="1006475" cy="1416550"/>
          </a:xfrm>
        </p:grpSpPr>
        <p:sp>
          <p:nvSpPr>
            <p:cNvPr id="9" name="Text Box 14"/>
            <p:cNvSpPr txBox="1">
              <a:spLocks noChangeArrowheads="1"/>
            </p:cNvSpPr>
            <p:nvPr/>
          </p:nvSpPr>
          <p:spPr bwMode="auto">
            <a:xfrm>
              <a:off x="3043238" y="234888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10" name="图片 23560" descr="子_甲骨文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5423" y="1268880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组合 8"/>
          <p:cNvGrpSpPr>
            <a:grpSpLocks/>
          </p:cNvGrpSpPr>
          <p:nvPr/>
        </p:nvGrpSpPr>
        <p:grpSpPr bwMode="auto">
          <a:xfrm>
            <a:off x="5695148" y="1083692"/>
            <a:ext cx="1006475" cy="1416050"/>
            <a:chOff x="4639826" y="1268880"/>
            <a:chExt cx="1006475" cy="1416550"/>
          </a:xfrm>
        </p:grpSpPr>
        <p:sp>
          <p:nvSpPr>
            <p:cNvPr id="12" name="Text Box 15"/>
            <p:cNvSpPr txBox="1">
              <a:spLocks noChangeArrowheads="1"/>
            </p:cNvSpPr>
            <p:nvPr/>
          </p:nvSpPr>
          <p:spPr bwMode="auto">
            <a:xfrm>
              <a:off x="4639826" y="234888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13" name="图片 9239" descr="子_金文1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16221" y="1268880"/>
              <a:ext cx="65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10"/>
          <p:cNvGrpSpPr>
            <a:grpSpLocks/>
          </p:cNvGrpSpPr>
          <p:nvPr/>
        </p:nvGrpSpPr>
        <p:grpSpPr bwMode="auto">
          <a:xfrm>
            <a:off x="1540372" y="2841178"/>
            <a:ext cx="1006475" cy="1290638"/>
            <a:chOff x="6861646" y="1394880"/>
            <a:chExt cx="1006475" cy="1290550"/>
          </a:xfrm>
        </p:grpSpPr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6861646" y="234888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6" name="图片 4127" descr="子_隶书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02176" y="1394880"/>
              <a:ext cx="925414" cy="82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组合 11"/>
          <p:cNvGrpSpPr>
            <a:grpSpLocks/>
          </p:cNvGrpSpPr>
          <p:nvPr/>
        </p:nvGrpSpPr>
        <p:grpSpPr bwMode="auto">
          <a:xfrm>
            <a:off x="2484388" y="2715766"/>
            <a:ext cx="1079500" cy="1416050"/>
            <a:chOff x="7826348" y="1268880"/>
            <a:chExt cx="1080000" cy="1416550"/>
          </a:xfrm>
        </p:grpSpPr>
        <p:sp>
          <p:nvSpPr>
            <p:cNvPr id="18" name="Text Box 16"/>
            <p:cNvSpPr txBox="1">
              <a:spLocks noChangeArrowheads="1"/>
            </p:cNvSpPr>
            <p:nvPr/>
          </p:nvSpPr>
          <p:spPr bwMode="auto">
            <a:xfrm>
              <a:off x="7863111" y="234888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19" name="图片 9218" descr="子_楷书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26348" y="1268880"/>
              <a:ext cx="108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0" name="组合 5"/>
          <p:cNvGrpSpPr>
            <a:grpSpLocks/>
          </p:cNvGrpSpPr>
          <p:nvPr/>
        </p:nvGrpSpPr>
        <p:grpSpPr bwMode="auto">
          <a:xfrm>
            <a:off x="3061469" y="1083692"/>
            <a:ext cx="1006475" cy="1416050"/>
            <a:chOff x="2267744" y="1268880"/>
            <a:chExt cx="1006475" cy="1416550"/>
          </a:xfrm>
        </p:grpSpPr>
        <p:pic>
          <p:nvPicPr>
            <p:cNvPr id="21" name="Picture 15" descr="子_甲骨文2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0981" y="1268880"/>
              <a:ext cx="54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Text Box 14"/>
            <p:cNvSpPr txBox="1">
              <a:spLocks noChangeArrowheads="1"/>
            </p:cNvSpPr>
            <p:nvPr/>
          </p:nvSpPr>
          <p:spPr bwMode="auto">
            <a:xfrm>
              <a:off x="2267744" y="234888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</p:grpSp>
      <p:grpSp>
        <p:nvGrpSpPr>
          <p:cNvPr id="23" name="组合 7"/>
          <p:cNvGrpSpPr>
            <a:grpSpLocks/>
          </p:cNvGrpSpPr>
          <p:nvPr/>
        </p:nvGrpSpPr>
        <p:grpSpPr bwMode="auto">
          <a:xfrm>
            <a:off x="4817255" y="1083692"/>
            <a:ext cx="1006475" cy="1416050"/>
            <a:chOff x="3818732" y="1268880"/>
            <a:chExt cx="1006475" cy="1416550"/>
          </a:xfrm>
        </p:grpSpPr>
        <p:pic>
          <p:nvPicPr>
            <p:cNvPr id="24" name="图片 23561" descr="子_金文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24075" y="1268880"/>
              <a:ext cx="79578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Text Box 15"/>
            <p:cNvSpPr txBox="1">
              <a:spLocks noChangeArrowheads="1"/>
            </p:cNvSpPr>
            <p:nvPr/>
          </p:nvSpPr>
          <p:spPr bwMode="auto">
            <a:xfrm>
              <a:off x="3818732" y="234888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</p:grpSp>
      <p:grpSp>
        <p:nvGrpSpPr>
          <p:cNvPr id="26" name="组合 9"/>
          <p:cNvGrpSpPr>
            <a:grpSpLocks/>
          </p:cNvGrpSpPr>
          <p:nvPr/>
        </p:nvGrpSpPr>
        <p:grpSpPr bwMode="auto">
          <a:xfrm>
            <a:off x="6573040" y="1083692"/>
            <a:ext cx="1006475" cy="1416050"/>
            <a:chOff x="5468665" y="1268880"/>
            <a:chExt cx="1006475" cy="1416550"/>
          </a:xfrm>
        </p:grpSpPr>
        <p:pic>
          <p:nvPicPr>
            <p:cNvPr id="27" name="图片 23556" descr="子_篆书"/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45060" y="1268880"/>
              <a:ext cx="65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8" name="Text Box 16"/>
            <p:cNvSpPr txBox="1">
              <a:spLocks noChangeArrowheads="1"/>
            </p:cNvSpPr>
            <p:nvPr/>
          </p:nvSpPr>
          <p:spPr bwMode="auto">
            <a:xfrm>
              <a:off x="5468665" y="234888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</p:grpSp>
      <p:cxnSp>
        <p:nvCxnSpPr>
          <p:cNvPr id="29" name="直接连接符 28"/>
          <p:cNvCxnSpPr/>
          <p:nvPr>
            <p:custDataLst>
              <p:tags r:id="rId3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>
            <p:custDataLst>
              <p:tags r:id="rId4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文本框 30"/>
          <p:cNvSpPr txBox="1"/>
          <p:nvPr>
            <p:custDataLst>
              <p:tags r:id="rId5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3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1321053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74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6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3" grpId="0"/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6161</TotalTime>
  <Words>107</Words>
  <Application>Microsoft Office PowerPoint</Application>
  <PresentationFormat>全屏显示(16:9)</PresentationFormat>
  <Paragraphs>14</Paragraphs>
  <Slides>1</Slides>
  <Notes>1</Notes>
  <HiddenSlides>0</HiddenSlides>
  <MMClips>1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1213</cp:revision>
  <dcterms:created xsi:type="dcterms:W3CDTF">2011-03-21T09:38:00Z</dcterms:created>
  <dcterms:modified xsi:type="dcterms:W3CDTF">2026-07-07T14:57:16Z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