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00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0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zh-CN" altLang="en-US"/>
          </a:p>
        </p:txBody>
      </p:sp>
      <p:sp>
        <p:nvSpPr>
          <p:cNvPr id="512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直接连接符 15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1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pic>
        <p:nvPicPr>
          <p:cNvPr id="15" name="Picture 2" descr="0053[1]">
            <a:extLst>
              <a:ext uri="{FF2B5EF4-FFF2-40B4-BE49-F238E27FC236}">
                <a16:creationId xmlns:a16="http://schemas.microsoft.com/office/drawing/2014/main" id="{107EF9D2-9341-4A72-8F38-5BCD8221B0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857" y="1046282"/>
            <a:ext cx="843012" cy="1662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 Box 12">
            <a:extLst>
              <a:ext uri="{FF2B5EF4-FFF2-40B4-BE49-F238E27FC236}">
                <a16:creationId xmlns:a16="http://schemas.microsoft.com/office/drawing/2014/main" id="{1A53596F-3E35-4B1D-8042-41DC7105BD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8224" y="2720990"/>
            <a:ext cx="24511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 sz="12000" b="1" dirty="0">
                <a:solidFill>
                  <a:srgbClr val="FF0000"/>
                </a:solidFill>
                <a:latin typeface="宋体" panose="02010600030101010101" pitchFamily="2" charset="-122"/>
              </a:rPr>
              <a:t>爪</a:t>
            </a:r>
          </a:p>
        </p:txBody>
      </p:sp>
      <p:sp>
        <p:nvSpPr>
          <p:cNvPr id="20" name="Text Box 13">
            <a:extLst>
              <a:ext uri="{FF2B5EF4-FFF2-40B4-BE49-F238E27FC236}">
                <a16:creationId xmlns:a16="http://schemas.microsoft.com/office/drawing/2014/main" id="{17ED3816-E02A-4BC1-86E4-A0C548C714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6536" y="2155840"/>
            <a:ext cx="15128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000" b="1" dirty="0" err="1">
                <a:solidFill>
                  <a:srgbClr val="FF0000"/>
                </a:solidFill>
                <a:latin typeface="宋体" pitchFamily="2" charset="-122"/>
              </a:rPr>
              <a:t>zhǎo</a:t>
            </a:r>
            <a:endParaRPr lang="en-US" altLang="zh-CN" sz="40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3" name="Text Box 16">
            <a:extLst>
              <a:ext uri="{FF2B5EF4-FFF2-40B4-BE49-F238E27FC236}">
                <a16:creationId xmlns:a16="http://schemas.microsoft.com/office/drawing/2014/main" id="{F87C2754-E83B-44AA-B395-3AD68FC368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2133" y="3046042"/>
            <a:ext cx="4318100" cy="1346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爪，最初指手向下的样子，后来才指鸟兽的脚或趾甲。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“爪”有时形变为“爫”。用“爪（爫）”作偏旁的汉字，大都与手有关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如“抓、爬、采、受、乳”等</a:t>
            </a:r>
            <a:r>
              <a:rPr lang="zh-CN" altLang="zh-CN" sz="1400" b="0" dirty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endParaRPr lang="zh-CN" altLang="en-US" sz="1400" b="0" dirty="0">
              <a:solidFill>
                <a:srgbClr val="FF0066"/>
              </a:solidFill>
              <a:latin typeface="华文中宋" pitchFamily="2" charset="-122"/>
              <a:ea typeface="华文中宋" pitchFamily="2" charset="-122"/>
            </a:endParaRPr>
          </a:p>
        </p:txBody>
      </p:sp>
      <p:grpSp>
        <p:nvGrpSpPr>
          <p:cNvPr id="30" name="Group 30">
            <a:extLst>
              <a:ext uri="{FF2B5EF4-FFF2-40B4-BE49-F238E27FC236}">
                <a16:creationId xmlns:a16="http://schemas.microsoft.com/office/drawing/2014/main" id="{FA53FDA9-3F59-4DB1-BB21-2050065E189C}"/>
              </a:ext>
            </a:extLst>
          </p:cNvPr>
          <p:cNvGrpSpPr>
            <a:grpSpLocks/>
          </p:cNvGrpSpPr>
          <p:nvPr/>
        </p:nvGrpSpPr>
        <p:grpSpPr bwMode="auto">
          <a:xfrm>
            <a:off x="4128293" y="1220033"/>
            <a:ext cx="1008063" cy="1489075"/>
            <a:chOff x="3560" y="890"/>
            <a:chExt cx="635" cy="938"/>
          </a:xfrm>
        </p:grpSpPr>
        <p:pic>
          <p:nvPicPr>
            <p:cNvPr id="31" name="Picture 18" descr="爪-金文">
              <a:extLst>
                <a:ext uri="{FF2B5EF4-FFF2-40B4-BE49-F238E27FC236}">
                  <a16:creationId xmlns:a16="http://schemas.microsoft.com/office/drawing/2014/main" id="{31A86149-AFF5-4758-A304-2DB88065431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4" y="890"/>
              <a:ext cx="367" cy="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Text Box 25">
              <a:extLst>
                <a:ext uri="{FF2B5EF4-FFF2-40B4-BE49-F238E27FC236}">
                  <a16:creationId xmlns:a16="http://schemas.microsoft.com/office/drawing/2014/main" id="{FEC1345E-C477-4EA0-AFE2-D0153CAE05E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60" y="1616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</p:grpSp>
      <p:grpSp>
        <p:nvGrpSpPr>
          <p:cNvPr id="33" name="Group 31">
            <a:extLst>
              <a:ext uri="{FF2B5EF4-FFF2-40B4-BE49-F238E27FC236}">
                <a16:creationId xmlns:a16="http://schemas.microsoft.com/office/drawing/2014/main" id="{2FF24675-E819-48C3-A8EF-13B8951BEA10}"/>
              </a:ext>
            </a:extLst>
          </p:cNvPr>
          <p:cNvGrpSpPr>
            <a:grpSpLocks/>
          </p:cNvGrpSpPr>
          <p:nvPr/>
        </p:nvGrpSpPr>
        <p:grpSpPr bwMode="auto">
          <a:xfrm>
            <a:off x="5064397" y="1223208"/>
            <a:ext cx="1008063" cy="1485900"/>
            <a:chOff x="4513" y="892"/>
            <a:chExt cx="635" cy="936"/>
          </a:xfrm>
        </p:grpSpPr>
        <p:pic>
          <p:nvPicPr>
            <p:cNvPr id="34" name="Picture 17" descr="爪-小篆">
              <a:extLst>
                <a:ext uri="{FF2B5EF4-FFF2-40B4-BE49-F238E27FC236}">
                  <a16:creationId xmlns:a16="http://schemas.microsoft.com/office/drawing/2014/main" id="{A5E327A7-08A9-409C-97BA-6F33DED3F92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6" y="892"/>
              <a:ext cx="428" cy="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" name="Text Box 26">
              <a:extLst>
                <a:ext uri="{FF2B5EF4-FFF2-40B4-BE49-F238E27FC236}">
                  <a16:creationId xmlns:a16="http://schemas.microsoft.com/office/drawing/2014/main" id="{D8A60CD5-9A9D-451D-86EE-33D4F5A779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13" y="1616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</p:grpSp>
      <p:grpSp>
        <p:nvGrpSpPr>
          <p:cNvPr id="36" name="Group 29">
            <a:extLst>
              <a:ext uri="{FF2B5EF4-FFF2-40B4-BE49-F238E27FC236}">
                <a16:creationId xmlns:a16="http://schemas.microsoft.com/office/drawing/2014/main" id="{8A836088-012E-43F8-B487-BB50193B5FC0}"/>
              </a:ext>
            </a:extLst>
          </p:cNvPr>
          <p:cNvGrpSpPr>
            <a:grpSpLocks/>
          </p:cNvGrpSpPr>
          <p:nvPr/>
        </p:nvGrpSpPr>
        <p:grpSpPr bwMode="auto">
          <a:xfrm>
            <a:off x="3059832" y="1223208"/>
            <a:ext cx="1008062" cy="1508125"/>
            <a:chOff x="2472" y="892"/>
            <a:chExt cx="635" cy="950"/>
          </a:xfrm>
        </p:grpSpPr>
        <p:pic>
          <p:nvPicPr>
            <p:cNvPr id="37" name="Picture 19" descr="爪-甲骨文1">
              <a:extLst>
                <a:ext uri="{FF2B5EF4-FFF2-40B4-BE49-F238E27FC236}">
                  <a16:creationId xmlns:a16="http://schemas.microsoft.com/office/drawing/2014/main" id="{D93CAE0F-0C33-487D-AA6C-9FD4339F068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0" y="892"/>
              <a:ext cx="299" cy="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Text Box 28">
              <a:extLst>
                <a:ext uri="{FF2B5EF4-FFF2-40B4-BE49-F238E27FC236}">
                  <a16:creationId xmlns:a16="http://schemas.microsoft.com/office/drawing/2014/main" id="{2A0C8677-FA1C-4B1A-BBA7-E671A17843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72" y="1630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甲骨文</a:t>
              </a:r>
            </a:p>
          </p:txBody>
        </p:sp>
      </p:grpSp>
      <p:grpSp>
        <p:nvGrpSpPr>
          <p:cNvPr id="39" name="组合 25">
            <a:extLst>
              <a:ext uri="{FF2B5EF4-FFF2-40B4-BE49-F238E27FC236}">
                <a16:creationId xmlns:a16="http://schemas.microsoft.com/office/drawing/2014/main" id="{EABA32AC-81BB-4855-AF8A-2BA884B20F69}"/>
              </a:ext>
            </a:extLst>
          </p:cNvPr>
          <p:cNvGrpSpPr>
            <a:grpSpLocks/>
          </p:cNvGrpSpPr>
          <p:nvPr/>
        </p:nvGrpSpPr>
        <p:grpSpPr bwMode="auto">
          <a:xfrm>
            <a:off x="6056292" y="1444205"/>
            <a:ext cx="1222657" cy="1264903"/>
            <a:chOff x="4937455" y="2128188"/>
            <a:chExt cx="1222027" cy="1686117"/>
          </a:xfrm>
        </p:grpSpPr>
        <p:sp>
          <p:nvSpPr>
            <p:cNvPr id="40" name="Text Box 16">
              <a:extLst>
                <a:ext uri="{FF2B5EF4-FFF2-40B4-BE49-F238E27FC236}">
                  <a16:creationId xmlns:a16="http://schemas.microsoft.com/office/drawing/2014/main" id="{F2E06A09-7C27-4725-9C8F-2FC1358FD03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45230" y="3363012"/>
              <a:ext cx="1006475" cy="4512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隶书</a:t>
              </a:r>
            </a:p>
          </p:txBody>
        </p:sp>
        <p:pic>
          <p:nvPicPr>
            <p:cNvPr id="41" name="图片 12318">
              <a:extLst>
                <a:ext uri="{FF2B5EF4-FFF2-40B4-BE49-F238E27FC236}">
                  <a16:creationId xmlns:a16="http://schemas.microsoft.com/office/drawing/2014/main" id="{FF735D6C-67C9-4C93-917B-B4FB6A4BD52D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7455" y="2128188"/>
              <a:ext cx="1222027" cy="11398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6164</TotalTime>
  <Words>78</Words>
  <Application>Microsoft Office PowerPoint</Application>
  <PresentationFormat>全屏显示(16:9)</PresentationFormat>
  <Paragraphs>11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1222</cp:revision>
  <dcterms:created xsi:type="dcterms:W3CDTF">2011-03-21T09:38:00Z</dcterms:created>
  <dcterms:modified xsi:type="dcterms:W3CDTF">2026-07-08T00:15:23Z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