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316" r:id="rId2"/>
    <p:sldId id="323" r:id="rId3"/>
    <p:sldId id="317" r:id="rId4"/>
    <p:sldId id="321" r:id="rId5"/>
    <p:sldId id="322" r:id="rId6"/>
    <p:sldId id="325" r:id="rId7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>
        <p:scale>
          <a:sx n="100" d="100"/>
          <a:sy n="100" d="100"/>
        </p:scale>
        <p:origin x="1224" y="90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image" Target="../media/image1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9.xml"/><Relationship Id="rId7" Type="http://schemas.openxmlformats.org/officeDocument/2006/relationships/image" Target="../media/image14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12.xml"/><Relationship Id="rId7" Type="http://schemas.openxmlformats.org/officeDocument/2006/relationships/image" Target="../media/image18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3.jpe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22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tags" Target="../tags/tag18.xml"/><Relationship Id="rId7" Type="http://schemas.openxmlformats.org/officeDocument/2006/relationships/image" Target="../media/image24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23.jpeg"/><Relationship Id="rId5" Type="http://schemas.openxmlformats.org/officeDocument/2006/relationships/image" Target="../media/image3.jpeg"/><Relationship Id="rId10" Type="http://schemas.openxmlformats.org/officeDocument/2006/relationships/image" Target="../media/image2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25" name="Picture 9" descr="大山02">
            <a:extLst>
              <a:ext uri="{FF2B5EF4-FFF2-40B4-BE49-F238E27FC236}">
                <a16:creationId xmlns:a16="http://schemas.microsoft.com/office/drawing/2014/main" id="{F06E1797-E35A-4EBA-9121-A7019A327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274" y="987574"/>
            <a:ext cx="1948061" cy="125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0">
            <a:extLst>
              <a:ext uri="{FF2B5EF4-FFF2-40B4-BE49-F238E27FC236}">
                <a16:creationId xmlns:a16="http://schemas.microsoft.com/office/drawing/2014/main" id="{DCB03462-566A-4C32-89C7-C4083B984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280" y="2730823"/>
            <a:ext cx="2527696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山</a:t>
            </a: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70DB1368-035B-4B9E-9106-3DA0BFB89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3319" y="2211710"/>
            <a:ext cx="135761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shān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8C0B3488-5827-48B0-97E6-EA1CC5C2D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2567" y="2870702"/>
            <a:ext cx="4392613" cy="145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象形字。最早的“山”字就是山峰的形状，人们一看就明白。后来逐渐简化成现在的样子。</a:t>
            </a:r>
          </a:p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“山”字后来又做了偏旁，凡是“山”字部的汉字，意思大都与山有关。</a:t>
            </a:r>
          </a:p>
        </p:txBody>
      </p:sp>
      <p:grpSp>
        <p:nvGrpSpPr>
          <p:cNvPr id="32" name="组合 20">
            <a:extLst>
              <a:ext uri="{FF2B5EF4-FFF2-40B4-BE49-F238E27FC236}">
                <a16:creationId xmlns:a16="http://schemas.microsoft.com/office/drawing/2014/main" id="{1910D5ED-BADA-42AF-B1EB-4BE3F14B322A}"/>
              </a:ext>
            </a:extLst>
          </p:cNvPr>
          <p:cNvGrpSpPr>
            <a:grpSpLocks/>
          </p:cNvGrpSpPr>
          <p:nvPr/>
        </p:nvGrpSpPr>
        <p:grpSpPr bwMode="auto">
          <a:xfrm>
            <a:off x="4273033" y="1102109"/>
            <a:ext cx="1260475" cy="1525588"/>
            <a:chOff x="3726050" y="1376772"/>
            <a:chExt cx="1259604" cy="1524682"/>
          </a:xfrm>
        </p:grpSpPr>
        <p:pic>
          <p:nvPicPr>
            <p:cNvPr id="33" name="Picture 8" descr="甲骨文">
              <a:extLst>
                <a:ext uri="{FF2B5EF4-FFF2-40B4-BE49-F238E27FC236}">
                  <a16:creationId xmlns:a16="http://schemas.microsoft.com/office/drawing/2014/main" id="{F2955688-1BA6-44EC-AE43-271F4CF846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050" y="1376772"/>
              <a:ext cx="125960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 Box 5">
              <a:extLst>
                <a:ext uri="{FF2B5EF4-FFF2-40B4-BE49-F238E27FC236}">
                  <a16:creationId xmlns:a16="http://schemas.microsoft.com/office/drawing/2014/main" id="{9AEF2005-3ECE-408C-8931-98278755C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1821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</p:grpSp>
      <p:grpSp>
        <p:nvGrpSpPr>
          <p:cNvPr id="35" name="组合 21">
            <a:extLst>
              <a:ext uri="{FF2B5EF4-FFF2-40B4-BE49-F238E27FC236}">
                <a16:creationId xmlns:a16="http://schemas.microsoft.com/office/drawing/2014/main" id="{553DC2B9-73A3-4EDC-A1FD-D6423CE92E2B}"/>
              </a:ext>
            </a:extLst>
          </p:cNvPr>
          <p:cNvGrpSpPr>
            <a:grpSpLocks/>
          </p:cNvGrpSpPr>
          <p:nvPr/>
        </p:nvGrpSpPr>
        <p:grpSpPr bwMode="auto">
          <a:xfrm>
            <a:off x="5764356" y="1102109"/>
            <a:ext cx="1189038" cy="1525588"/>
            <a:chOff x="5580112" y="1376772"/>
            <a:chExt cx="1189669" cy="1524682"/>
          </a:xfrm>
        </p:grpSpPr>
        <p:pic>
          <p:nvPicPr>
            <p:cNvPr id="36" name="Picture 4" descr="山_金文">
              <a:extLst>
                <a:ext uri="{FF2B5EF4-FFF2-40B4-BE49-F238E27FC236}">
                  <a16:creationId xmlns:a16="http://schemas.microsoft.com/office/drawing/2014/main" id="{F0D1CF93-080F-4B33-84FC-EFD91AD5B7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1376772"/>
              <a:ext cx="118966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 Box 6">
              <a:extLst>
                <a:ext uri="{FF2B5EF4-FFF2-40B4-BE49-F238E27FC236}">
                  <a16:creationId xmlns:a16="http://schemas.microsoft.com/office/drawing/2014/main" id="{2E81E981-9B28-4BC1-B081-2CF225D17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0915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</p:grpSp>
      <p:grpSp>
        <p:nvGrpSpPr>
          <p:cNvPr id="38" name="组合 22">
            <a:extLst>
              <a:ext uri="{FF2B5EF4-FFF2-40B4-BE49-F238E27FC236}">
                <a16:creationId xmlns:a16="http://schemas.microsoft.com/office/drawing/2014/main" id="{2CA16DE0-077F-482A-A00B-3CDE5AFF039D}"/>
              </a:ext>
            </a:extLst>
          </p:cNvPr>
          <p:cNvGrpSpPr>
            <a:grpSpLocks/>
          </p:cNvGrpSpPr>
          <p:nvPr/>
        </p:nvGrpSpPr>
        <p:grpSpPr bwMode="auto">
          <a:xfrm>
            <a:off x="7308354" y="1073941"/>
            <a:ext cx="1008062" cy="1525588"/>
            <a:chOff x="7524353" y="1376772"/>
            <a:chExt cx="1008062" cy="1524682"/>
          </a:xfrm>
        </p:grpSpPr>
        <p:pic>
          <p:nvPicPr>
            <p:cNvPr id="39" name="Picture 7" descr="山_小篆">
              <a:extLst>
                <a:ext uri="{FF2B5EF4-FFF2-40B4-BE49-F238E27FC236}">
                  <a16:creationId xmlns:a16="http://schemas.microsoft.com/office/drawing/2014/main" id="{CD91BD59-398F-4098-B8D7-59614A6BC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7457" y="1376772"/>
              <a:ext cx="861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 Box 7">
              <a:extLst>
                <a:ext uri="{FF2B5EF4-FFF2-40B4-BE49-F238E27FC236}">
                  <a16:creationId xmlns:a16="http://schemas.microsoft.com/office/drawing/2014/main" id="{418D852C-CD9A-4D71-8BF9-D83DAB7324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24353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041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7" descr="deer">
            <a:extLst>
              <a:ext uri="{FF2B5EF4-FFF2-40B4-BE49-F238E27FC236}">
                <a16:creationId xmlns:a16="http://schemas.microsoft.com/office/drawing/2014/main" id="{5E3888C9-32E6-4593-AD46-7C4B72DC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190" y="801563"/>
            <a:ext cx="13049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10">
            <a:extLst>
              <a:ext uri="{FF2B5EF4-FFF2-40B4-BE49-F238E27FC236}">
                <a16:creationId xmlns:a16="http://schemas.microsoft.com/office/drawing/2014/main" id="{5753E4D4-9408-48F3-AABE-50502C3FB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618" y="2670468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鹿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AF78B9C9-5F7F-46BA-B384-5D77226D0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218" y="2129131"/>
            <a:ext cx="122396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lù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9D10C958-1AB4-4168-ACBA-708C7A477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8085" y="2926034"/>
            <a:ext cx="5049526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甲骨文字形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像鹿的头角四足之形。我们的祖先在造表示动物的字时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很善于捕捉它们与众不同的特点，因为只有这样别人才能读懂他要讲的内容。“鹿”字就是这样，那两个美丽的长鹿角多明显啊！让人一看就知道是鹿字。</a:t>
            </a:r>
          </a:p>
        </p:txBody>
      </p:sp>
      <p:grpSp>
        <p:nvGrpSpPr>
          <p:cNvPr id="13" name="组合 21">
            <a:extLst>
              <a:ext uri="{FF2B5EF4-FFF2-40B4-BE49-F238E27FC236}">
                <a16:creationId xmlns:a16="http://schemas.microsoft.com/office/drawing/2014/main" id="{1DBA03A1-96FC-4E01-B2BF-735FE25FF0E9}"/>
              </a:ext>
            </a:extLst>
          </p:cNvPr>
          <p:cNvGrpSpPr>
            <a:grpSpLocks/>
          </p:cNvGrpSpPr>
          <p:nvPr/>
        </p:nvGrpSpPr>
        <p:grpSpPr bwMode="auto">
          <a:xfrm>
            <a:off x="3929308" y="1087085"/>
            <a:ext cx="1008063" cy="1484665"/>
            <a:chOff x="3207169" y="700586"/>
            <a:chExt cx="1008062" cy="1483898"/>
          </a:xfrm>
        </p:grpSpPr>
        <p:pic>
          <p:nvPicPr>
            <p:cNvPr id="14" name="Picture 8" descr="鹿_甲骨文">
              <a:extLst>
                <a:ext uri="{FF2B5EF4-FFF2-40B4-BE49-F238E27FC236}">
                  <a16:creationId xmlns:a16="http://schemas.microsoft.com/office/drawing/2014/main" id="{AA3631C1-D856-4432-94BA-0F864F03A4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2095" y="700586"/>
              <a:ext cx="53821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5">
              <a:extLst>
                <a:ext uri="{FF2B5EF4-FFF2-40B4-BE49-F238E27FC236}">
                  <a16:creationId xmlns:a16="http://schemas.microsoft.com/office/drawing/2014/main" id="{BA450B66-02DF-44FF-8327-88DA876D07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7169" y="184793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甲骨文</a:t>
              </a:r>
            </a:p>
          </p:txBody>
        </p:sp>
      </p:grpSp>
      <p:grpSp>
        <p:nvGrpSpPr>
          <p:cNvPr id="16" name="组合 22">
            <a:extLst>
              <a:ext uri="{FF2B5EF4-FFF2-40B4-BE49-F238E27FC236}">
                <a16:creationId xmlns:a16="http://schemas.microsoft.com/office/drawing/2014/main" id="{33C3796B-F8A7-4767-86D4-0EF987075470}"/>
              </a:ext>
            </a:extLst>
          </p:cNvPr>
          <p:cNvGrpSpPr>
            <a:grpSpLocks/>
          </p:cNvGrpSpPr>
          <p:nvPr/>
        </p:nvGrpSpPr>
        <p:grpSpPr bwMode="auto">
          <a:xfrm>
            <a:off x="5126137" y="1079153"/>
            <a:ext cx="1008063" cy="1492597"/>
            <a:chOff x="4356373" y="620688"/>
            <a:chExt cx="1008062" cy="1491826"/>
          </a:xfrm>
        </p:grpSpPr>
        <p:pic>
          <p:nvPicPr>
            <p:cNvPr id="17" name="Picture 9" descr="鹿_金文">
              <a:extLst>
                <a:ext uri="{FF2B5EF4-FFF2-40B4-BE49-F238E27FC236}">
                  <a16:creationId xmlns:a16="http://schemas.microsoft.com/office/drawing/2014/main" id="{975E6E09-CFCC-4563-97CC-3F191FC9B3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7725" y="620688"/>
              <a:ext cx="5453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B0A17EB2-BE40-4630-9803-908D82C703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6373" y="177596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金文</a:t>
              </a:r>
            </a:p>
          </p:txBody>
        </p:sp>
      </p:grpSp>
      <p:grpSp>
        <p:nvGrpSpPr>
          <p:cNvPr id="19" name="组合 23">
            <a:extLst>
              <a:ext uri="{FF2B5EF4-FFF2-40B4-BE49-F238E27FC236}">
                <a16:creationId xmlns:a16="http://schemas.microsoft.com/office/drawing/2014/main" id="{3F6F5D85-701A-4DB7-99D1-66B90B935A1F}"/>
              </a:ext>
            </a:extLst>
          </p:cNvPr>
          <p:cNvGrpSpPr>
            <a:grpSpLocks/>
          </p:cNvGrpSpPr>
          <p:nvPr/>
        </p:nvGrpSpPr>
        <p:grpSpPr bwMode="auto">
          <a:xfrm>
            <a:off x="6326287" y="1079153"/>
            <a:ext cx="1008063" cy="1492597"/>
            <a:chOff x="5435873" y="620688"/>
            <a:chExt cx="1008062" cy="1491826"/>
          </a:xfrm>
        </p:grpSpPr>
        <p:pic>
          <p:nvPicPr>
            <p:cNvPr id="20" name="Picture 6" descr="鹿_小篆">
              <a:extLst>
                <a:ext uri="{FF2B5EF4-FFF2-40B4-BE49-F238E27FC236}">
                  <a16:creationId xmlns:a16="http://schemas.microsoft.com/office/drawing/2014/main" id="{41D2D83D-BB11-490E-9149-89A6D389C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7214" y="620688"/>
              <a:ext cx="64538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2EB2EBB-05B4-441E-B757-6E77D0D071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5873" y="177596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小篆</a:t>
              </a:r>
            </a:p>
          </p:txBody>
        </p:sp>
      </p:grpSp>
      <p:grpSp>
        <p:nvGrpSpPr>
          <p:cNvPr id="22" name="组合 24">
            <a:extLst>
              <a:ext uri="{FF2B5EF4-FFF2-40B4-BE49-F238E27FC236}">
                <a16:creationId xmlns:a16="http://schemas.microsoft.com/office/drawing/2014/main" id="{7FBB093C-3746-48BE-BE70-7A64E06425F2}"/>
              </a:ext>
            </a:extLst>
          </p:cNvPr>
          <p:cNvGrpSpPr>
            <a:grpSpLocks/>
          </p:cNvGrpSpPr>
          <p:nvPr/>
        </p:nvGrpSpPr>
        <p:grpSpPr bwMode="auto">
          <a:xfrm>
            <a:off x="7526437" y="1079153"/>
            <a:ext cx="1008063" cy="1492597"/>
            <a:chOff x="6804922" y="620688"/>
            <a:chExt cx="1008063" cy="1491826"/>
          </a:xfrm>
        </p:grpSpPr>
        <p:pic>
          <p:nvPicPr>
            <p:cNvPr id="25" name="Picture 4" descr="鹿_隶书">
              <a:extLst>
                <a:ext uri="{FF2B5EF4-FFF2-40B4-BE49-F238E27FC236}">
                  <a16:creationId xmlns:a16="http://schemas.microsoft.com/office/drawing/2014/main" id="{50BB88D9-1D50-4673-8463-B06B0E59DB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9880" y="620688"/>
              <a:ext cx="93814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 Box 8">
              <a:extLst>
                <a:ext uri="{FF2B5EF4-FFF2-40B4-BE49-F238E27FC236}">
                  <a16:creationId xmlns:a16="http://schemas.microsoft.com/office/drawing/2014/main" id="{4C54BDF0-0AEF-47FF-9120-A347AF428F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4922" y="1775964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隶书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70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5" name="Text Box 9">
            <a:extLst>
              <a:ext uri="{FF2B5EF4-FFF2-40B4-BE49-F238E27FC236}">
                <a16:creationId xmlns:a16="http://schemas.microsoft.com/office/drawing/2014/main" id="{7AD230D7-3E99-41FA-81DE-6ADCB7F4F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7678" y="2891309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州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5503419D-670A-46D8-9FB1-3FA1A982F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503" y="2427759"/>
            <a:ext cx="1727200" cy="7699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zhōu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7" name="Text Box 23">
            <a:extLst>
              <a:ext uri="{FF2B5EF4-FFF2-40B4-BE49-F238E27FC236}">
                <a16:creationId xmlns:a16="http://schemas.microsoft.com/office/drawing/2014/main" id="{697A5CB8-33C7-4C4E-B10E-52DDD8DB28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039" y="3023251"/>
            <a:ext cx="5040225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州，象形字。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甲骨文、金文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字形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，像一条河流，中间的小圆圈代表河中的小沙洲。本义是指水中的陆地，即河流中高出水面的土地。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相传上古时洪水泛滥，大禹治水后，把天下划分为九州。于是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州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字成为古代行政区域的专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用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。后来，人们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另造了“洲”字来代替它的本义。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</a:p>
        </p:txBody>
      </p:sp>
      <p:grpSp>
        <p:nvGrpSpPr>
          <p:cNvPr id="31" name="组合 20">
            <a:extLst>
              <a:ext uri="{FF2B5EF4-FFF2-40B4-BE49-F238E27FC236}">
                <a16:creationId xmlns:a16="http://schemas.microsoft.com/office/drawing/2014/main" id="{14489C41-2614-4A61-8E90-15D31E8D6D4A}"/>
              </a:ext>
            </a:extLst>
          </p:cNvPr>
          <p:cNvGrpSpPr>
            <a:grpSpLocks/>
          </p:cNvGrpSpPr>
          <p:nvPr/>
        </p:nvGrpSpPr>
        <p:grpSpPr bwMode="auto">
          <a:xfrm>
            <a:off x="6426957" y="863700"/>
            <a:ext cx="1008062" cy="1584325"/>
            <a:chOff x="4640721" y="1268760"/>
            <a:chExt cx="1008062" cy="1584176"/>
          </a:xfrm>
        </p:grpSpPr>
        <p:sp>
          <p:nvSpPr>
            <p:cNvPr id="32" name="Text Box 6">
              <a:extLst>
                <a:ext uri="{FF2B5EF4-FFF2-40B4-BE49-F238E27FC236}">
                  <a16:creationId xmlns:a16="http://schemas.microsoft.com/office/drawing/2014/main" id="{E3604A56-A6DF-409A-A0F1-9CD2539794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0721" y="2516386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33" name="Picture 2" descr="F:\10校本课程_汉字奥秘\20120317汉字奥秘_特色课程\04象形字第四讲：加上事物附带部分_眉瓜\州图片\州_甲骨文.gif">
              <a:extLst>
                <a:ext uri="{FF2B5EF4-FFF2-40B4-BE49-F238E27FC236}">
                  <a16:creationId xmlns:a16="http://schemas.microsoft.com/office/drawing/2014/main" id="{6A8F758C-9178-43E9-816D-4C87B826C4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9331" y="1268760"/>
              <a:ext cx="9108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" name="组合 19">
            <a:extLst>
              <a:ext uri="{FF2B5EF4-FFF2-40B4-BE49-F238E27FC236}">
                <a16:creationId xmlns:a16="http://schemas.microsoft.com/office/drawing/2014/main" id="{B0671684-448F-4C8A-A5E1-E284BDB22818}"/>
              </a:ext>
            </a:extLst>
          </p:cNvPr>
          <p:cNvGrpSpPr>
            <a:grpSpLocks/>
          </p:cNvGrpSpPr>
          <p:nvPr/>
        </p:nvGrpSpPr>
        <p:grpSpPr bwMode="auto">
          <a:xfrm>
            <a:off x="5166482" y="863700"/>
            <a:ext cx="1008062" cy="1584325"/>
            <a:chOff x="3202905" y="1268760"/>
            <a:chExt cx="1008062" cy="1584176"/>
          </a:xfrm>
        </p:grpSpPr>
        <p:sp>
          <p:nvSpPr>
            <p:cNvPr id="35" name="Text Box 5">
              <a:extLst>
                <a:ext uri="{FF2B5EF4-FFF2-40B4-BE49-F238E27FC236}">
                  <a16:creationId xmlns:a16="http://schemas.microsoft.com/office/drawing/2014/main" id="{69BB9179-854C-4265-810C-6BFA2FACD7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2905" y="2516386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36" name="Picture 3" descr="F:\10校本课程_汉字奥秘\20120317汉字奥秘_特色课程\04象形字第四讲：加上事物附带部分_眉瓜\州图片\州_金文.gif">
              <a:extLst>
                <a:ext uri="{FF2B5EF4-FFF2-40B4-BE49-F238E27FC236}">
                  <a16:creationId xmlns:a16="http://schemas.microsoft.com/office/drawing/2014/main" id="{A4830C68-B606-4CE8-8845-8709BCE569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4793" y="1268760"/>
              <a:ext cx="78428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组合 21">
            <a:extLst>
              <a:ext uri="{FF2B5EF4-FFF2-40B4-BE49-F238E27FC236}">
                <a16:creationId xmlns:a16="http://schemas.microsoft.com/office/drawing/2014/main" id="{E6AB27C0-F0DA-495F-AF83-2FDEDF414C89}"/>
              </a:ext>
            </a:extLst>
          </p:cNvPr>
          <p:cNvGrpSpPr>
            <a:grpSpLocks/>
          </p:cNvGrpSpPr>
          <p:nvPr/>
        </p:nvGrpSpPr>
        <p:grpSpPr bwMode="auto">
          <a:xfrm>
            <a:off x="7687432" y="863700"/>
            <a:ext cx="1008062" cy="1584325"/>
            <a:chOff x="6084217" y="1268760"/>
            <a:chExt cx="1008063" cy="1584176"/>
          </a:xfrm>
        </p:grpSpPr>
        <p:sp>
          <p:nvSpPr>
            <p:cNvPr id="38" name="Text Box 7">
              <a:extLst>
                <a:ext uri="{FF2B5EF4-FFF2-40B4-BE49-F238E27FC236}">
                  <a16:creationId xmlns:a16="http://schemas.microsoft.com/office/drawing/2014/main" id="{82227F5F-AEA1-4365-83CA-A75BFBDFAB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4217" y="2516386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9" name="Picture 4" descr="F:\10校本课程_汉字奥秘\20120317汉字奥秘_特色课程\04象形字第四讲：加上事物附带部分_眉瓜\州图片\州_小篆.gif">
              <a:extLst>
                <a:ext uri="{FF2B5EF4-FFF2-40B4-BE49-F238E27FC236}">
                  <a16:creationId xmlns:a16="http://schemas.microsoft.com/office/drawing/2014/main" id="{A31F8A01-96CD-4369-B8E0-4E2437E0B9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7794" y="1268760"/>
              <a:ext cx="76090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" name="Picture 6" descr="F:\10校本课程_汉字奥秘\20120317汉字奥秘_特色课程\04象形字第四讲：加上事物附带部分_眉瓜\州图片\洲图片03.jpg">
            <a:extLst>
              <a:ext uri="{FF2B5EF4-FFF2-40B4-BE49-F238E27FC236}">
                <a16:creationId xmlns:a16="http://schemas.microsoft.com/office/drawing/2014/main" id="{D646FCAA-C597-4070-A3FD-E06DDC257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80473" y="988127"/>
            <a:ext cx="2664991" cy="16169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4297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13" descr="舟_图片">
            <a:extLst>
              <a:ext uri="{FF2B5EF4-FFF2-40B4-BE49-F238E27FC236}">
                <a16:creationId xmlns:a16="http://schemas.microsoft.com/office/drawing/2014/main" id="{D44F9F6A-7525-4347-BB40-66EF6305C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420" y="819756"/>
            <a:ext cx="2088147" cy="156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20">
            <a:extLst>
              <a:ext uri="{FF2B5EF4-FFF2-40B4-BE49-F238E27FC236}">
                <a16:creationId xmlns:a16="http://schemas.microsoft.com/office/drawing/2014/main" id="{28703881-0CB7-4CE2-A46B-41516FB9DA10}"/>
              </a:ext>
            </a:extLst>
          </p:cNvPr>
          <p:cNvGrpSpPr>
            <a:grpSpLocks/>
          </p:cNvGrpSpPr>
          <p:nvPr/>
        </p:nvGrpSpPr>
        <p:grpSpPr bwMode="auto">
          <a:xfrm>
            <a:off x="3959671" y="972233"/>
            <a:ext cx="1008063" cy="1462087"/>
            <a:chOff x="1610" y="1253"/>
            <a:chExt cx="635" cy="921"/>
          </a:xfrm>
        </p:grpSpPr>
        <p:sp>
          <p:nvSpPr>
            <p:cNvPr id="11" name="Text Box 5">
              <a:extLst>
                <a:ext uri="{FF2B5EF4-FFF2-40B4-BE49-F238E27FC236}">
                  <a16:creationId xmlns:a16="http://schemas.microsoft.com/office/drawing/2014/main" id="{C788B0B1-C9F9-4C93-836B-7E2108A32D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2" name="Picture 12" descr="舟_甲骨文1">
              <a:extLst>
                <a:ext uri="{FF2B5EF4-FFF2-40B4-BE49-F238E27FC236}">
                  <a16:creationId xmlns:a16="http://schemas.microsoft.com/office/drawing/2014/main" id="{7AC3EA26-23CC-4741-8E72-4F6784A69F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" y="1253"/>
              <a:ext cx="442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21">
            <a:extLst>
              <a:ext uri="{FF2B5EF4-FFF2-40B4-BE49-F238E27FC236}">
                <a16:creationId xmlns:a16="http://schemas.microsoft.com/office/drawing/2014/main" id="{6CC19E18-C85F-4D25-9E7D-39D6485D3D16}"/>
              </a:ext>
            </a:extLst>
          </p:cNvPr>
          <p:cNvGrpSpPr>
            <a:grpSpLocks/>
          </p:cNvGrpSpPr>
          <p:nvPr/>
        </p:nvGrpSpPr>
        <p:grpSpPr bwMode="auto">
          <a:xfrm>
            <a:off x="5304284" y="972233"/>
            <a:ext cx="1008062" cy="1462087"/>
            <a:chOff x="2517" y="1253"/>
            <a:chExt cx="635" cy="921"/>
          </a:xfrm>
        </p:grpSpPr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E767519E-453F-4484-B187-9553E5ECBE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5" name="Picture 11" descr="舟_金文1">
              <a:extLst>
                <a:ext uri="{FF2B5EF4-FFF2-40B4-BE49-F238E27FC236}">
                  <a16:creationId xmlns:a16="http://schemas.microsoft.com/office/drawing/2014/main" id="{96BD072D-B371-4B5B-B965-4BD1A2568B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" y="1253"/>
              <a:ext cx="406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23">
            <a:extLst>
              <a:ext uri="{FF2B5EF4-FFF2-40B4-BE49-F238E27FC236}">
                <a16:creationId xmlns:a16="http://schemas.microsoft.com/office/drawing/2014/main" id="{841C0018-839D-4F1E-AF92-1E95297F66F0}"/>
              </a:ext>
            </a:extLst>
          </p:cNvPr>
          <p:cNvGrpSpPr>
            <a:grpSpLocks/>
          </p:cNvGrpSpPr>
          <p:nvPr/>
        </p:nvGrpSpPr>
        <p:grpSpPr bwMode="auto">
          <a:xfrm>
            <a:off x="7991921" y="972233"/>
            <a:ext cx="1008063" cy="1462087"/>
            <a:chOff x="4603" y="1253"/>
            <a:chExt cx="635" cy="921"/>
          </a:xfrm>
        </p:grpSpPr>
        <p:sp>
          <p:nvSpPr>
            <p:cNvPr id="17" name="Text Box 8">
              <a:extLst>
                <a:ext uri="{FF2B5EF4-FFF2-40B4-BE49-F238E27FC236}">
                  <a16:creationId xmlns:a16="http://schemas.microsoft.com/office/drawing/2014/main" id="{406562A5-32CD-44A6-B65B-63D0721FE1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古文字</a:t>
              </a:r>
            </a:p>
          </p:txBody>
        </p:sp>
        <p:pic>
          <p:nvPicPr>
            <p:cNvPr id="18" name="Picture 10" descr="舟_古文">
              <a:extLst>
                <a:ext uri="{FF2B5EF4-FFF2-40B4-BE49-F238E27FC236}">
                  <a16:creationId xmlns:a16="http://schemas.microsoft.com/office/drawing/2014/main" id="{897F8E45-5084-4121-ABFF-27E7C20CED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1253"/>
              <a:ext cx="333" cy="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22">
            <a:extLst>
              <a:ext uri="{FF2B5EF4-FFF2-40B4-BE49-F238E27FC236}">
                <a16:creationId xmlns:a16="http://schemas.microsoft.com/office/drawing/2014/main" id="{259A48FC-A516-4ED4-8BB9-0512942A23B9}"/>
              </a:ext>
            </a:extLst>
          </p:cNvPr>
          <p:cNvGrpSpPr>
            <a:grpSpLocks/>
          </p:cNvGrpSpPr>
          <p:nvPr/>
        </p:nvGrpSpPr>
        <p:grpSpPr bwMode="auto">
          <a:xfrm>
            <a:off x="6647309" y="972233"/>
            <a:ext cx="1008062" cy="1462087"/>
            <a:chOff x="3470" y="1253"/>
            <a:chExt cx="635" cy="921"/>
          </a:xfrm>
        </p:grpSpPr>
        <p:sp>
          <p:nvSpPr>
            <p:cNvPr id="20" name="Text Box 7">
              <a:extLst>
                <a:ext uri="{FF2B5EF4-FFF2-40B4-BE49-F238E27FC236}">
                  <a16:creationId xmlns:a16="http://schemas.microsoft.com/office/drawing/2014/main" id="{8FD3CCC6-45D2-4269-9D1D-4F0583EAD5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21" name="Picture 9" descr="舟_小篆">
              <a:extLst>
                <a:ext uri="{FF2B5EF4-FFF2-40B4-BE49-F238E27FC236}">
                  <a16:creationId xmlns:a16="http://schemas.microsoft.com/office/drawing/2014/main" id="{5FF49212-4845-426E-98D4-4C88797243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1253"/>
              <a:ext cx="394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" name="Text Box 24">
            <a:extLst>
              <a:ext uri="{FF2B5EF4-FFF2-40B4-BE49-F238E27FC236}">
                <a16:creationId xmlns:a16="http://schemas.microsoft.com/office/drawing/2014/main" id="{39793831-66D9-4C88-A778-4C38EEA17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5132" y="2792998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舟</a:t>
            </a:r>
          </a:p>
        </p:txBody>
      </p:sp>
      <p:sp>
        <p:nvSpPr>
          <p:cNvPr id="25" name="Text Box 25">
            <a:extLst>
              <a:ext uri="{FF2B5EF4-FFF2-40B4-BE49-F238E27FC236}">
                <a16:creationId xmlns:a16="http://schemas.microsoft.com/office/drawing/2014/main" id="{C088426B-3C99-40DA-B363-61073D9E5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7507" y="2304354"/>
            <a:ext cx="158273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zhōu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6" name="Text Box 26">
            <a:extLst>
              <a:ext uri="{FF2B5EF4-FFF2-40B4-BE49-F238E27FC236}">
                <a16:creationId xmlns:a16="http://schemas.microsoft.com/office/drawing/2014/main" id="{21D59ABE-ABAC-4912-B3D2-57205139A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7561" y="2789557"/>
            <a:ext cx="4478792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舟，象形字。甲骨文、金文字形，像一只小木船的形象，本义为船。舟又用作器物名，古人称搁茶碗的小托盘为“茶舟”，今人也叫“茶船”。汉字中以舟为义符的字大都与船及其作用有关，如“航、舫、舰、艇、艘”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6854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4" descr="xiao_zhou">
            <a:extLst>
              <a:ext uri="{FF2B5EF4-FFF2-40B4-BE49-F238E27FC236}">
                <a16:creationId xmlns:a16="http://schemas.microsoft.com/office/drawing/2014/main" id="{D2750E8D-D160-43A5-B262-922128766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241" y="836305"/>
            <a:ext cx="2314055" cy="173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5">
            <a:extLst>
              <a:ext uri="{FF2B5EF4-FFF2-40B4-BE49-F238E27FC236}">
                <a16:creationId xmlns:a16="http://schemas.microsoft.com/office/drawing/2014/main" id="{57143050-B3F8-4F26-9E91-796F959D3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2780120"/>
            <a:ext cx="6840759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古代有个楚国人，带着一把剑要乘船渡江。一不小心，他的剑掉进了江水里。他没有跳下水找剑，却在船沿上做了个记号。他说：“这就是我的剑掉下去的地方。”等船靠岸了，他才沿着记号跳下水里找剑。他找了很久，结果呢？当然是什么也没有找到。船已经走了这么远，而剑却还留在原来掉下去的地方呢！所以用刻舟求剑的办法找剑，真是太糊涂了。如果要找到剑，应该在掉下去时立刻跳到水里。 </a:t>
            </a:r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B5DECE22-3F4D-49D0-930E-83D11322F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060" y="1733549"/>
            <a:ext cx="3457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比喻不懂事物已发展变化而仍静止地看问题。 </a:t>
            </a:r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13BC5D7D-B6D1-4821-9975-C7F4B72D5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060" y="994361"/>
            <a:ext cx="23749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8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刻舟求剑： </a:t>
            </a:r>
          </a:p>
        </p:txBody>
      </p:sp>
    </p:spTree>
    <p:extLst>
      <p:ext uri="{BB962C8B-B14F-4D97-AF65-F5344CB8AC3E}">
        <p14:creationId xmlns:p14="http://schemas.microsoft.com/office/powerpoint/2010/main" val="10038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56E66E39-F3F8-404C-8389-52B6488FE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898525"/>
            <a:ext cx="2051050" cy="193899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雨</a:t>
            </a:r>
          </a:p>
        </p:txBody>
      </p:sp>
      <p:grpSp>
        <p:nvGrpSpPr>
          <p:cNvPr id="10" name="Group 23">
            <a:extLst>
              <a:ext uri="{FF2B5EF4-FFF2-40B4-BE49-F238E27FC236}">
                <a16:creationId xmlns:a16="http://schemas.microsoft.com/office/drawing/2014/main" id="{60A6A979-036C-408C-AC9D-D6F5B7855880}"/>
              </a:ext>
            </a:extLst>
          </p:cNvPr>
          <p:cNvGrpSpPr>
            <a:grpSpLocks/>
          </p:cNvGrpSpPr>
          <p:nvPr/>
        </p:nvGrpSpPr>
        <p:grpSpPr bwMode="auto">
          <a:xfrm>
            <a:off x="2123728" y="977370"/>
            <a:ext cx="1008063" cy="1508125"/>
            <a:chOff x="113" y="0"/>
            <a:chExt cx="635" cy="950"/>
          </a:xfrm>
        </p:grpSpPr>
        <p:pic>
          <p:nvPicPr>
            <p:cNvPr id="11" name="Picture 7" descr="雨-甲骨文">
              <a:extLst>
                <a:ext uri="{FF2B5EF4-FFF2-40B4-BE49-F238E27FC236}">
                  <a16:creationId xmlns:a16="http://schemas.microsoft.com/office/drawing/2014/main" id="{5E83CBA1-5460-4737-82D2-6E0C9486FF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0"/>
              <a:ext cx="51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0000">
                      <a:alpha val="65097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11">
              <a:extLst>
                <a:ext uri="{FF2B5EF4-FFF2-40B4-BE49-F238E27FC236}">
                  <a16:creationId xmlns:a16="http://schemas.microsoft.com/office/drawing/2014/main" id="{B1A36669-01E3-445D-BB39-ABC440EC5F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" y="737"/>
              <a:ext cx="63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dirty="0">
                  <a:latin typeface="+mn-ea"/>
                  <a:ea typeface="+mn-ea"/>
                </a:rPr>
                <a:t>甲骨文</a:t>
              </a: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:a16="http://schemas.microsoft.com/office/drawing/2014/main" id="{AA2386F6-D575-4003-978A-B6516043D3F1}"/>
              </a:ext>
            </a:extLst>
          </p:cNvPr>
          <p:cNvGrpSpPr>
            <a:grpSpLocks/>
          </p:cNvGrpSpPr>
          <p:nvPr/>
        </p:nvGrpSpPr>
        <p:grpSpPr bwMode="auto">
          <a:xfrm>
            <a:off x="3438046" y="963876"/>
            <a:ext cx="1008062" cy="1535113"/>
            <a:chOff x="1270" y="0"/>
            <a:chExt cx="635" cy="967"/>
          </a:xfrm>
        </p:grpSpPr>
        <p:pic>
          <p:nvPicPr>
            <p:cNvPr id="14" name="Picture 8" descr="雨-金文">
              <a:extLst>
                <a:ext uri="{FF2B5EF4-FFF2-40B4-BE49-F238E27FC236}">
                  <a16:creationId xmlns:a16="http://schemas.microsoft.com/office/drawing/2014/main" id="{2CE4F611-D033-4733-BFD3-8128713A29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" y="0"/>
              <a:ext cx="51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2">
              <a:extLst>
                <a:ext uri="{FF2B5EF4-FFF2-40B4-BE49-F238E27FC236}">
                  <a16:creationId xmlns:a16="http://schemas.microsoft.com/office/drawing/2014/main" id="{128EBFF8-082B-47C9-8870-E5B636D2BA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0" y="754"/>
              <a:ext cx="63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None/>
              </a:pPr>
              <a:r>
                <a:rPr lang="zh-CN" altLang="en-US" sz="1600" dirty="0">
                  <a:latin typeface="+mn-ea"/>
                  <a:ea typeface="+mn-ea"/>
                </a:rPr>
                <a:t>金文</a:t>
              </a:r>
            </a:p>
          </p:txBody>
        </p:sp>
      </p:grpSp>
      <p:grpSp>
        <p:nvGrpSpPr>
          <p:cNvPr id="16" name="Group 25">
            <a:extLst>
              <a:ext uri="{FF2B5EF4-FFF2-40B4-BE49-F238E27FC236}">
                <a16:creationId xmlns:a16="http://schemas.microsoft.com/office/drawing/2014/main" id="{544E0666-3408-496D-8C0E-375138A60167}"/>
              </a:ext>
            </a:extLst>
          </p:cNvPr>
          <p:cNvGrpSpPr>
            <a:grpSpLocks/>
          </p:cNvGrpSpPr>
          <p:nvPr/>
        </p:nvGrpSpPr>
        <p:grpSpPr bwMode="auto">
          <a:xfrm>
            <a:off x="4752363" y="975782"/>
            <a:ext cx="1008063" cy="1511300"/>
            <a:chOff x="2403" y="0"/>
            <a:chExt cx="635" cy="952"/>
          </a:xfrm>
        </p:grpSpPr>
        <p:pic>
          <p:nvPicPr>
            <p:cNvPr id="17" name="Picture 4" descr="雨-小篆">
              <a:extLst>
                <a:ext uri="{FF2B5EF4-FFF2-40B4-BE49-F238E27FC236}">
                  <a16:creationId xmlns:a16="http://schemas.microsoft.com/office/drawing/2014/main" id="{499CD642-AABF-407B-A356-5227DEB444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6" y="0"/>
              <a:ext cx="51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13">
              <a:extLst>
                <a:ext uri="{FF2B5EF4-FFF2-40B4-BE49-F238E27FC236}">
                  <a16:creationId xmlns:a16="http://schemas.microsoft.com/office/drawing/2014/main" id="{80A86769-F305-4386-AA1E-37565A11A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3" y="739"/>
              <a:ext cx="63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dirty="0">
                  <a:latin typeface="+mn-ea"/>
                  <a:ea typeface="+mn-ea"/>
                </a:rPr>
                <a:t>小篆</a:t>
              </a:r>
            </a:p>
          </p:txBody>
        </p:sp>
      </p:grpSp>
      <p:grpSp>
        <p:nvGrpSpPr>
          <p:cNvPr id="19" name="Group 26">
            <a:extLst>
              <a:ext uri="{FF2B5EF4-FFF2-40B4-BE49-F238E27FC236}">
                <a16:creationId xmlns:a16="http://schemas.microsoft.com/office/drawing/2014/main" id="{CADC55DA-30ED-41D1-9A7D-23C079C574B7}"/>
              </a:ext>
            </a:extLst>
          </p:cNvPr>
          <p:cNvGrpSpPr>
            <a:grpSpLocks/>
          </p:cNvGrpSpPr>
          <p:nvPr/>
        </p:nvGrpSpPr>
        <p:grpSpPr bwMode="auto">
          <a:xfrm>
            <a:off x="6066682" y="977370"/>
            <a:ext cx="1008063" cy="1508125"/>
            <a:chOff x="3515" y="0"/>
            <a:chExt cx="635" cy="950"/>
          </a:xfrm>
        </p:grpSpPr>
        <p:pic>
          <p:nvPicPr>
            <p:cNvPr id="20" name="Picture 9" descr="雨-隶书">
              <a:extLst>
                <a:ext uri="{FF2B5EF4-FFF2-40B4-BE49-F238E27FC236}">
                  <a16:creationId xmlns:a16="http://schemas.microsoft.com/office/drawing/2014/main" id="{9CDCC40B-C06C-4255-916E-1DF4D713AE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8" y="0"/>
              <a:ext cx="51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14">
              <a:extLst>
                <a:ext uri="{FF2B5EF4-FFF2-40B4-BE49-F238E27FC236}">
                  <a16:creationId xmlns:a16="http://schemas.microsoft.com/office/drawing/2014/main" id="{EFD93282-2E10-4368-9D5D-D3E97ECA6E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15" y="737"/>
              <a:ext cx="63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dirty="0">
                  <a:latin typeface="+mn-ea"/>
                  <a:ea typeface="+mn-ea"/>
                </a:rPr>
                <a:t>隶书</a:t>
              </a:r>
            </a:p>
          </p:txBody>
        </p:sp>
      </p:grpSp>
      <p:sp>
        <p:nvSpPr>
          <p:cNvPr id="22" name="Text Box 15">
            <a:extLst>
              <a:ext uri="{FF2B5EF4-FFF2-40B4-BE49-F238E27FC236}">
                <a16:creationId xmlns:a16="http://schemas.microsoft.com/office/drawing/2014/main" id="{290C1896-13E0-48FD-B78D-C7C2E550F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434975"/>
            <a:ext cx="863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yǔ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5" name="Text Box 16">
            <a:extLst>
              <a:ext uri="{FF2B5EF4-FFF2-40B4-BE49-F238E27FC236}">
                <a16:creationId xmlns:a16="http://schemas.microsoft.com/office/drawing/2014/main" id="{1035BD54-F905-409A-84EC-7573BAB38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9213" y="3105070"/>
            <a:ext cx="3565003" cy="1346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　　 你看，最早的“雨”字像不像下雨的情景？“雨”字后来做了偏旁，待在上面，叫雨字头，凡是雨字头的字，意思大都和降雨有关。</a:t>
            </a:r>
          </a:p>
        </p:txBody>
      </p:sp>
      <p:pic>
        <p:nvPicPr>
          <p:cNvPr id="26" name="Picture 6" descr="要下雨了">
            <a:extLst>
              <a:ext uri="{FF2B5EF4-FFF2-40B4-BE49-F238E27FC236}">
                <a16:creationId xmlns:a16="http://schemas.microsoft.com/office/drawing/2014/main" id="{9186B746-21CF-410A-8A52-548364E4E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915" y="2810293"/>
            <a:ext cx="2771800" cy="1958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47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2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6255</TotalTime>
  <Words>591</Words>
  <Application>Microsoft Office PowerPoint</Application>
  <PresentationFormat>全屏显示(16:9)</PresentationFormat>
  <Paragraphs>56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1263</cp:revision>
  <dcterms:created xsi:type="dcterms:W3CDTF">2011-03-21T09:38:00Z</dcterms:created>
  <dcterms:modified xsi:type="dcterms:W3CDTF">2026-07-08T02:54:04Z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