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95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372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Box 9"/>
          <p:cNvSpPr txBox="1">
            <a:spLocks noChangeArrowheads="1"/>
          </p:cNvSpPr>
          <p:nvPr/>
        </p:nvSpPr>
        <p:spPr bwMode="auto">
          <a:xfrm>
            <a:off x="6731694" y="2000910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又</a:t>
            </a:r>
          </a:p>
        </p:txBody>
      </p:sp>
      <p:sp>
        <p:nvSpPr>
          <p:cNvPr id="35" name="Text Box 10"/>
          <p:cNvSpPr txBox="1">
            <a:spLocks noChangeArrowheads="1"/>
          </p:cNvSpPr>
          <p:nvPr/>
        </p:nvSpPr>
        <p:spPr bwMode="auto">
          <a:xfrm>
            <a:off x="7487344" y="1347614"/>
            <a:ext cx="12239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yòu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6" name="TextBox 18"/>
          <p:cNvSpPr txBox="1">
            <a:spLocks noChangeArrowheads="1"/>
          </p:cNvSpPr>
          <p:nvPr/>
        </p:nvSpPr>
        <p:spPr bwMode="auto">
          <a:xfrm>
            <a:off x="2994552" y="2834818"/>
            <a:ext cx="43575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又，象形字。甲骨文描绘的是右手的样子。本义指右手。</a:t>
            </a:r>
            <a:endParaRPr lang="zh-CN" altLang="en-US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38" name="组合 10"/>
          <p:cNvGrpSpPr>
            <a:grpSpLocks/>
          </p:cNvGrpSpPr>
          <p:nvPr/>
        </p:nvGrpSpPr>
        <p:grpSpPr bwMode="auto">
          <a:xfrm>
            <a:off x="3779912" y="1010816"/>
            <a:ext cx="1006475" cy="1416050"/>
            <a:chOff x="3559382" y="1052856"/>
            <a:chExt cx="1006475" cy="1416550"/>
          </a:xfrm>
        </p:grpSpPr>
        <p:sp>
          <p:nvSpPr>
            <p:cNvPr id="39" name="Text Box 14"/>
            <p:cNvSpPr txBox="1">
              <a:spLocks noChangeArrowheads="1"/>
            </p:cNvSpPr>
            <p:nvPr/>
          </p:nvSpPr>
          <p:spPr bwMode="auto">
            <a:xfrm>
              <a:off x="3559382" y="213285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40" name="图片 23578" descr="又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7882" y="1052856"/>
              <a:ext cx="36947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" name="组合 11"/>
          <p:cNvGrpSpPr>
            <a:grpSpLocks/>
          </p:cNvGrpSpPr>
          <p:nvPr/>
        </p:nvGrpSpPr>
        <p:grpSpPr bwMode="auto">
          <a:xfrm>
            <a:off x="5004867" y="1010816"/>
            <a:ext cx="1006475" cy="1416050"/>
            <a:chOff x="4413224" y="1052856"/>
            <a:chExt cx="1006475" cy="1416550"/>
          </a:xfrm>
        </p:grpSpPr>
        <p:sp>
          <p:nvSpPr>
            <p:cNvPr id="42" name="Text Box 15"/>
            <p:cNvSpPr txBox="1">
              <a:spLocks noChangeArrowheads="1"/>
            </p:cNvSpPr>
            <p:nvPr/>
          </p:nvSpPr>
          <p:spPr bwMode="auto">
            <a:xfrm>
              <a:off x="4413224" y="213285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43" name="图片 23579" descr="又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988" y="1052856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4" name="组合 14"/>
          <p:cNvGrpSpPr>
            <a:grpSpLocks/>
          </p:cNvGrpSpPr>
          <p:nvPr/>
        </p:nvGrpSpPr>
        <p:grpSpPr bwMode="auto">
          <a:xfrm>
            <a:off x="6229821" y="1004466"/>
            <a:ext cx="1006475" cy="1422400"/>
            <a:chOff x="5619665" y="1047500"/>
            <a:chExt cx="1006475" cy="1421906"/>
          </a:xfrm>
        </p:grpSpPr>
        <p:sp>
          <p:nvSpPr>
            <p:cNvPr id="45" name="Text Box 16"/>
            <p:cNvSpPr txBox="1">
              <a:spLocks noChangeArrowheads="1"/>
            </p:cNvSpPr>
            <p:nvPr/>
          </p:nvSpPr>
          <p:spPr bwMode="auto">
            <a:xfrm>
              <a:off x="5619665" y="213285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6" name="图片 23570" descr="又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1850" y="1047500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组合 13"/>
          <p:cNvGrpSpPr>
            <a:grpSpLocks/>
          </p:cNvGrpSpPr>
          <p:nvPr/>
        </p:nvGrpSpPr>
        <p:grpSpPr bwMode="auto">
          <a:xfrm>
            <a:off x="1691680" y="2847255"/>
            <a:ext cx="1223963" cy="1236663"/>
            <a:chOff x="6084075" y="1232855"/>
            <a:chExt cx="1224000" cy="1236551"/>
          </a:xfrm>
        </p:grpSpPr>
        <p:sp>
          <p:nvSpPr>
            <p:cNvPr id="48" name="Text Box 16"/>
            <p:cNvSpPr txBox="1">
              <a:spLocks noChangeArrowheads="1"/>
            </p:cNvSpPr>
            <p:nvPr/>
          </p:nvSpPr>
          <p:spPr bwMode="auto">
            <a:xfrm>
              <a:off x="6192838" y="213285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49" name="图片 17414" descr="又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4075" y="1232855"/>
              <a:ext cx="1224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" name="组合 1"/>
          <p:cNvGrpSpPr/>
          <p:nvPr/>
        </p:nvGrpSpPr>
        <p:grpSpPr>
          <a:xfrm>
            <a:off x="2994552" y="3435846"/>
            <a:ext cx="4457768" cy="738664"/>
            <a:chOff x="2158656" y="3435846"/>
            <a:chExt cx="4457768" cy="738664"/>
          </a:xfrm>
        </p:grpSpPr>
        <p:sp>
          <p:nvSpPr>
            <p:cNvPr id="50" name="TextBox 18"/>
            <p:cNvSpPr txBox="1">
              <a:spLocks noChangeArrowheads="1"/>
            </p:cNvSpPr>
            <p:nvPr/>
          </p:nvSpPr>
          <p:spPr bwMode="auto">
            <a:xfrm>
              <a:off x="2158656" y="3435846"/>
              <a:ext cx="4457768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None/>
              </a:pPr>
              <a:r>
                <a:rPr lang="en-US" altLang="zh-CN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      </a:t>
              </a:r>
              <a:r>
                <a:rPr lang="zh-CN" altLang="zh-CN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“又”作偏旁，有时形变为</a:t>
              </a:r>
              <a:r>
                <a:rPr lang="zh-CN" altLang="en-US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“    ”</a:t>
              </a:r>
              <a:r>
                <a:rPr lang="zh-CN" altLang="zh-CN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。</a:t>
              </a:r>
              <a:r>
                <a:rPr lang="zh-CN" altLang="en-US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“又（     ）”</a:t>
              </a:r>
              <a:r>
                <a:rPr lang="zh-CN" altLang="zh-CN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作偏旁的汉字，字义大都与手有关。</a:t>
              </a:r>
              <a:r>
                <a:rPr lang="zh-CN" altLang="en-US" sz="1400" b="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如：</a:t>
              </a:r>
              <a:r>
                <a:rPr lang="zh-CN" altLang="zh-CN" sz="140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友、取、受、争、秉</a:t>
              </a:r>
              <a:r>
                <a:rPr lang="en-US" altLang="zh-CN" sz="1400" dirty="0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rPr>
                <a:t>…</a:t>
              </a:r>
              <a:r>
                <a:rPr lang="en-US" altLang="zh-CN" sz="1400" dirty="0">
                  <a:solidFill>
                    <a:srgbClr val="FF0066"/>
                  </a:solidFill>
                  <a:latin typeface="华文中宋" pitchFamily="2" charset="-122"/>
                  <a:ea typeface="华文中宋" pitchFamily="2" charset="-122"/>
                </a:rPr>
                <a:t>…</a:t>
              </a:r>
              <a:endParaRPr lang="zh-CN" altLang="en-US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  <p:pic>
          <p:nvPicPr>
            <p:cNvPr id="52" name="图片 24" descr="又_1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032" y="3489945"/>
              <a:ext cx="219075" cy="161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图片 24" descr="又_1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9109" y="3507854"/>
              <a:ext cx="219075" cy="161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4" name="Picture 17" descr="F:\新建文件夹\31页插图1.png31页插图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921753"/>
            <a:ext cx="2116800" cy="1390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3668373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4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utoUpdateAnimBg="0"/>
      <p:bldP spid="35" grpId="0" autoUpdateAnimBg="0"/>
      <p:bldP spid="36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6164</TotalTime>
  <Words>77</Words>
  <Application>Microsoft Office PowerPoint</Application>
  <PresentationFormat>全屏显示(16:9)</PresentationFormat>
  <Paragraphs>12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1223</cp:revision>
  <dcterms:created xsi:type="dcterms:W3CDTF">2011-03-21T09:38:00Z</dcterms:created>
  <dcterms:modified xsi:type="dcterms:W3CDTF">2026-07-08T00:17:41Z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