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4"/>
  </p:notesMasterIdLst>
  <p:sldIdLst>
    <p:sldId id="399" r:id="rId2"/>
    <p:sldId id="400" r:id="rId3"/>
  </p:sldIdLst>
  <p:sldSz cx="9144000" cy="5143500" type="screen16x9"/>
  <p:notesSz cx="6858000" cy="9144000"/>
  <p:defaultTextStyle>
    <a:defPPr>
      <a:defRPr lang="zh-CN"/>
    </a:defPPr>
    <a:lvl1pPr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58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0000CC"/>
    <a:srgbClr val="FF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6257" autoAdjust="0"/>
  </p:normalViewPr>
  <p:slideViewPr>
    <p:cSldViewPr>
      <p:cViewPr varScale="1">
        <p:scale>
          <a:sx n="149" d="100"/>
          <a:sy n="149" d="100"/>
        </p:scale>
        <p:origin x="540" y="108"/>
      </p:cViewPr>
      <p:guideLst>
        <p:guide orient="horz" pos="1620"/>
        <p:guide pos="2858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67" d="100"/>
          <a:sy n="67" d="100"/>
        </p:scale>
        <p:origin x="-2832" y="-108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hangingPunct="1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hangingPunct="1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D1300FD1-7E7D-40A1-B1D8-8D6949265277}" type="datetimeFigureOut">
              <a:rPr lang="zh-CN" altLang="en-US"/>
              <a:t>2026/7/8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noProof="0"/>
              <a:t>单击此处编辑母版文本样式</a:t>
            </a:r>
          </a:p>
          <a:p>
            <a:pPr lvl="1"/>
            <a:r>
              <a:rPr lang="zh-CN" altLang="en-US" noProof="0"/>
              <a:t>第二级</a:t>
            </a:r>
          </a:p>
          <a:p>
            <a:pPr lvl="2"/>
            <a:r>
              <a:rPr lang="zh-CN" altLang="en-US" noProof="0"/>
              <a:t>第三级</a:t>
            </a:r>
          </a:p>
          <a:p>
            <a:pPr lvl="3"/>
            <a:r>
              <a:rPr lang="zh-CN" altLang="en-US" noProof="0"/>
              <a:t>第四级</a:t>
            </a:r>
          </a:p>
          <a:p>
            <a:pPr lvl="4"/>
            <a:r>
              <a:rPr lang="zh-CN" altLang="en-US" noProof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hangingPunct="1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/>
          <a:lstStyle>
            <a:lvl1pPr algn="r" eaLnBrk="1" hangingPunct="1">
              <a:buFont typeface="Arial" panose="020B0604020202020204" pitchFamily="34" charset="0"/>
              <a:buNone/>
              <a:defRPr sz="1200"/>
            </a:lvl1pPr>
          </a:lstStyle>
          <a:p>
            <a:pPr>
              <a:defRPr/>
            </a:pPr>
            <a:fld id="{4EB16E9A-84A9-4268-B86F-0D51F7E3C2D0}" type="slidenum">
              <a:rPr lang="zh-CN" altLang="en-US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7926146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vector_green_pattern [转换]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376" r="13327" b="6276"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1" name="Rectangle 3"/>
          <p:cNvSpPr>
            <a:spLocks noGrp="1" noChangeArrowheads="1"/>
          </p:cNvSpPr>
          <p:nvPr>
            <p:ph type="ctrTitle"/>
          </p:nvPr>
        </p:nvSpPr>
        <p:spPr>
          <a:xfrm>
            <a:off x="3132138" y="555625"/>
            <a:ext cx="5688012" cy="1030288"/>
          </a:xfrm>
        </p:spPr>
        <p:txBody>
          <a:bodyPr/>
          <a:lstStyle>
            <a:lvl1pPr algn="r">
              <a:defRPr sz="3600"/>
            </a:lvl1pPr>
          </a:lstStyle>
          <a:p>
            <a:r>
              <a:rPr lang="zh-CN"/>
              <a:t>单击此处编辑母版标题样式</a:t>
            </a:r>
          </a:p>
        </p:txBody>
      </p:sp>
      <p:sp>
        <p:nvSpPr>
          <p:cNvPr id="2052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3132138" y="1708150"/>
            <a:ext cx="5689600" cy="576263"/>
          </a:xfrm>
        </p:spPr>
        <p:txBody>
          <a:bodyPr/>
          <a:lstStyle>
            <a:lvl1pPr marL="0" indent="0" algn="r">
              <a:buFontTx/>
              <a:buNone/>
              <a:defRPr sz="2400"/>
            </a:lvl1pPr>
          </a:lstStyle>
          <a:p>
            <a:r>
              <a:rPr lang="zh-CN"/>
              <a:t>单击此处编辑母版副标题样式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C9D9BA-53E7-4253-88DC-372C5970CAAE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E73AA6-93C0-48CA-A057-9DCC837F1C9C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3305175"/>
            <a:ext cx="7772400" cy="102235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179638"/>
            <a:ext cx="7772400" cy="112553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795082-A867-4CFC-8CD6-7275E543761F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1547813" y="1200150"/>
            <a:ext cx="3492500" cy="33956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5192713" y="1200150"/>
            <a:ext cx="3494087" cy="33956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035C87-A066-4031-81D5-B57D659074A8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6375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150938"/>
            <a:ext cx="4040188" cy="4810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1631950"/>
            <a:ext cx="4040188" cy="296227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150938"/>
            <a:ext cx="4041775" cy="4810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1631950"/>
            <a:ext cx="4041775" cy="296227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9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945369-8CD3-4648-A6A9-AC3F8BF5E8EB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660378-655C-49D8-BFBB-3A70E71EA66F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3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4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DC16AD-3ABF-4E6B-A617-D6EF06865E46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4788"/>
            <a:ext cx="3008313" cy="871537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43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076325"/>
            <a:ext cx="3008313" cy="35179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8E2326-7251-436D-9A37-FE1C56239931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4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460375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4025900"/>
            <a:ext cx="5486400" cy="60325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491903-0E72-487F-B927-9F40CDD34081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29DEFD-C408-4FC8-B9D7-087AB953ED50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902450" y="206375"/>
            <a:ext cx="1784350" cy="43894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1547813" y="206375"/>
            <a:ext cx="5202237" cy="43894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BB9549-BFA1-43B8-848C-0FE23847FADF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x" preserve="1">
  <p:cSld name="标题，内容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547813" y="206375"/>
            <a:ext cx="7138987" cy="857250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1547813" y="1200150"/>
            <a:ext cx="3492500" cy="3395663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5192713" y="1200150"/>
            <a:ext cx="3494087" cy="3395663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375C3C-EDE3-4A3B-9621-3ED14A5988BE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2011-3-21 11-55-19副本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34475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7" name="Rectangle 3"/>
          <p:cNvSpPr>
            <a:spLocks noGrp="1" noChangeArrowheads="1"/>
          </p:cNvSpPr>
          <p:nvPr>
            <p:ph type="title"/>
          </p:nvPr>
        </p:nvSpPr>
        <p:spPr bwMode="auto">
          <a:xfrm>
            <a:off x="1547813" y="206375"/>
            <a:ext cx="7138987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/>
          <a:p>
            <a:pPr lvl="0"/>
            <a:r>
              <a:rPr lang="zh-CN" altLang="zh-CN"/>
              <a:t>单击此处编辑母版标题样式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1547813" y="1200150"/>
            <a:ext cx="7138987" cy="339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zh-CN" altLang="zh-CN"/>
              <a:t>单击此处编辑母版文本样式</a:t>
            </a:r>
          </a:p>
          <a:p>
            <a:pPr lvl="1"/>
            <a:r>
              <a:rPr lang="zh-CN" altLang="zh-CN"/>
              <a:t>第二级</a:t>
            </a:r>
          </a:p>
          <a:p>
            <a:pPr lvl="2"/>
            <a:r>
              <a:rPr lang="zh-CN" altLang="zh-CN"/>
              <a:t>第三级</a:t>
            </a:r>
          </a:p>
          <a:p>
            <a:pPr lvl="3"/>
            <a:r>
              <a:rPr lang="zh-CN" altLang="zh-CN"/>
              <a:t>第四级</a:t>
            </a:r>
          </a:p>
          <a:p>
            <a:pPr lvl="4"/>
            <a:r>
              <a:rPr lang="zh-CN" altLang="zh-CN"/>
              <a:t>第五级</a:t>
            </a: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4713"/>
            <a:ext cx="2133600" cy="35718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eaLnBrk="1" hangingPunct="1">
              <a:buFont typeface="Arial" panose="020B0604020202020204" pitchFamily="34" charset="0"/>
              <a:buNone/>
              <a:defRPr sz="1400" b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4684713"/>
            <a:ext cx="2895600" cy="35718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ctr" eaLnBrk="1" hangingPunct="1">
              <a:buFont typeface="Arial" panose="020B0604020202020204" pitchFamily="34" charset="0"/>
              <a:buNone/>
              <a:defRPr sz="1400" b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031" name="Rectangle 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4684713"/>
            <a:ext cx="2133600" cy="35718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r" eaLnBrk="1" hangingPunct="1">
              <a:buFont typeface="Arial" panose="020B0604020202020204" pitchFamily="34" charset="0"/>
              <a:buNone/>
              <a:defRPr sz="1400" b="0"/>
            </a:lvl1pPr>
          </a:lstStyle>
          <a:p>
            <a:pPr>
              <a:defRPr/>
            </a:pPr>
            <a:fld id="{8E57E28C-F92F-4A86-B009-0F9F1CC0C3CF}" type="slidenum">
              <a:rPr lang="zh-CN" altLang="zh-CN"/>
              <a:t>‹#›</a:t>
            </a:fld>
            <a:endParaRPr lang="zh-CN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16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14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eg"/><Relationship Id="rId3" Type="http://schemas.openxmlformats.org/officeDocument/2006/relationships/tags" Target="../tags/tag3.xml"/><Relationship Id="rId7" Type="http://schemas.openxmlformats.org/officeDocument/2006/relationships/image" Target="../media/image5.jpeg"/><Relationship Id="rId12" Type="http://schemas.openxmlformats.org/officeDocument/2006/relationships/image" Target="../media/image10.jpeg"/><Relationship Id="rId2" Type="http://schemas.openxmlformats.org/officeDocument/2006/relationships/tags" Target="../tags/tag2.xml"/><Relationship Id="rId1" Type="http://schemas.openxmlformats.org/officeDocument/2006/relationships/tags" Target="../tags/tag1.xml"/><Relationship Id="rId6" Type="http://schemas.openxmlformats.org/officeDocument/2006/relationships/image" Target="../media/image4.jpeg"/><Relationship Id="rId11" Type="http://schemas.openxmlformats.org/officeDocument/2006/relationships/image" Target="../media/image9.jpeg"/><Relationship Id="rId5" Type="http://schemas.openxmlformats.org/officeDocument/2006/relationships/image" Target="../media/image3.jpeg"/><Relationship Id="rId10" Type="http://schemas.openxmlformats.org/officeDocument/2006/relationships/image" Target="../media/image8.jpeg"/><Relationship Id="rId4" Type="http://schemas.openxmlformats.org/officeDocument/2006/relationships/slideLayout" Target="../slideLayouts/slideLayout7.xml"/><Relationship Id="rId9" Type="http://schemas.openxmlformats.org/officeDocument/2006/relationships/image" Target="../media/image7.jpe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jpeg"/><Relationship Id="rId3" Type="http://schemas.openxmlformats.org/officeDocument/2006/relationships/tags" Target="../tags/tag6.xml"/><Relationship Id="rId7" Type="http://schemas.openxmlformats.org/officeDocument/2006/relationships/image" Target="../media/image4.jpeg"/><Relationship Id="rId2" Type="http://schemas.openxmlformats.org/officeDocument/2006/relationships/tags" Target="../tags/tag5.xml"/><Relationship Id="rId1" Type="http://schemas.openxmlformats.org/officeDocument/2006/relationships/tags" Target="../tags/tag4.xml"/><Relationship Id="rId6" Type="http://schemas.openxmlformats.org/officeDocument/2006/relationships/image" Target="../media/image3.jpeg"/><Relationship Id="rId5" Type="http://schemas.openxmlformats.org/officeDocument/2006/relationships/hyperlink" Target="http://hzdam.qmxgk.com/jxal.htm" TargetMode="External"/><Relationship Id="rId10" Type="http://schemas.openxmlformats.org/officeDocument/2006/relationships/image" Target="../media/image10.jpeg"/><Relationship Id="rId4" Type="http://schemas.openxmlformats.org/officeDocument/2006/relationships/slideLayout" Target="../slideLayouts/slideLayout7.xml"/><Relationship Id="rId9" Type="http://schemas.openxmlformats.org/officeDocument/2006/relationships/image" Target="../media/image6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 descr="yanzi－1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28342" y="1213247"/>
            <a:ext cx="1558925" cy="1619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62" name="Text Box 14"/>
          <p:cNvSpPr txBox="1">
            <a:spLocks noChangeArrowheads="1"/>
          </p:cNvSpPr>
          <p:nvPr/>
        </p:nvSpPr>
        <p:spPr bwMode="auto">
          <a:xfrm>
            <a:off x="899740" y="2504966"/>
            <a:ext cx="3024188" cy="19389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zh-CN" altLang="en-US" sz="12000" dirty="0">
                <a:solidFill>
                  <a:srgbClr val="FF0000"/>
                </a:solidFill>
                <a:latin typeface="宋体" panose="02010600030101010101" pitchFamily="2" charset="-122"/>
                <a:ea typeface="宋体" pitchFamily="2" charset="-122"/>
              </a:rPr>
              <a:t>燕</a:t>
            </a:r>
          </a:p>
        </p:txBody>
      </p:sp>
      <p:sp>
        <p:nvSpPr>
          <p:cNvPr id="2063" name="Text Box 15"/>
          <p:cNvSpPr txBox="1">
            <a:spLocks noChangeArrowheads="1"/>
          </p:cNvSpPr>
          <p:nvPr/>
        </p:nvSpPr>
        <p:spPr bwMode="auto">
          <a:xfrm>
            <a:off x="1799853" y="1995686"/>
            <a:ext cx="1223962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US" altLang="zh-CN" sz="3600" dirty="0" err="1">
                <a:solidFill>
                  <a:srgbClr val="FF0000"/>
                </a:solidFill>
              </a:rPr>
              <a:t>y</a:t>
            </a:r>
            <a:r>
              <a:rPr lang="en-US" altLang="zh-CN" sz="3600" b="1" dirty="0" err="1">
                <a:solidFill>
                  <a:srgbClr val="FF0000"/>
                </a:solidFill>
                <a:latin typeface="宋体" charset="-122"/>
              </a:rPr>
              <a:t>à</a:t>
            </a:r>
            <a:r>
              <a:rPr lang="en-US" altLang="zh-CN" sz="3600" dirty="0" err="1">
                <a:solidFill>
                  <a:srgbClr val="FF0000"/>
                </a:solidFill>
              </a:rPr>
              <a:t>n</a:t>
            </a:r>
            <a:endParaRPr lang="en-US" altLang="zh-CN" sz="3600" dirty="0">
              <a:solidFill>
                <a:srgbClr val="FF0000"/>
              </a:solidFill>
            </a:endParaRPr>
          </a:p>
        </p:txBody>
      </p:sp>
      <p:sp>
        <p:nvSpPr>
          <p:cNvPr id="17" name="Text Box 16"/>
          <p:cNvSpPr txBox="1">
            <a:spLocks noChangeArrowheads="1"/>
          </p:cNvSpPr>
          <p:nvPr/>
        </p:nvSpPr>
        <p:spPr bwMode="auto">
          <a:xfrm>
            <a:off x="1691680" y="669925"/>
            <a:ext cx="403225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>
              <a:spcBef>
                <a:spcPct val="20000"/>
              </a:spcBef>
            </a:pPr>
            <a:r>
              <a:rPr lang="zh-CN" altLang="en-US" sz="2400" dirty="0">
                <a:solidFill>
                  <a:srgbClr val="0000FF"/>
                </a:solidFill>
                <a:latin typeface="微软雅黑" pitchFamily="34" charset="-122"/>
                <a:ea typeface="微软雅黑" pitchFamily="34" charset="-122"/>
              </a:rPr>
              <a:t>小</a:t>
            </a:r>
            <a:r>
              <a:rPr lang="zh-CN" altLang="en-US" sz="2400" b="1" dirty="0">
                <a:solidFill>
                  <a:srgbClr val="0000FF"/>
                </a:solidFill>
                <a:latin typeface="微软雅黑" pitchFamily="34" charset="-122"/>
                <a:ea typeface="微软雅黑" pitchFamily="34" charset="-122"/>
              </a:rPr>
              <a:t>燕子</a:t>
            </a:r>
            <a:r>
              <a:rPr lang="zh-CN" altLang="zh-CN" sz="2400" b="1" dirty="0">
                <a:solidFill>
                  <a:srgbClr val="0000FF"/>
                </a:solidFill>
                <a:latin typeface="微软雅黑" pitchFamily="34" charset="-122"/>
                <a:ea typeface="微软雅黑" pitchFamily="34" charset="-122"/>
              </a:rPr>
              <a:t>尾巴变成的“灬”</a:t>
            </a:r>
          </a:p>
        </p:txBody>
      </p:sp>
      <p:grpSp>
        <p:nvGrpSpPr>
          <p:cNvPr id="8200" name="组合 10"/>
          <p:cNvGrpSpPr>
            <a:grpSpLocks/>
          </p:cNvGrpSpPr>
          <p:nvPr/>
        </p:nvGrpSpPr>
        <p:grpSpPr bwMode="auto">
          <a:xfrm>
            <a:off x="4553272" y="1653779"/>
            <a:ext cx="1006475" cy="1202860"/>
            <a:chOff x="3631008" y="1052856"/>
            <a:chExt cx="1006475" cy="1603257"/>
          </a:xfrm>
        </p:grpSpPr>
        <p:sp>
          <p:nvSpPr>
            <p:cNvPr id="7192" name="Text Box 14"/>
            <p:cNvSpPr txBox="1">
              <a:spLocks noChangeArrowheads="1"/>
            </p:cNvSpPr>
            <p:nvPr/>
          </p:nvSpPr>
          <p:spPr bwMode="auto">
            <a:xfrm>
              <a:off x="3631008" y="2204864"/>
              <a:ext cx="1006475" cy="45124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</a:pPr>
              <a:r>
                <a:rPr lang="zh-CN" altLang="en-US" sz="1600" b="1">
                  <a:ea typeface="黑体" pitchFamily="49" charset="-122"/>
                </a:rPr>
                <a:t>甲骨文</a:t>
              </a:r>
            </a:p>
          </p:txBody>
        </p:sp>
        <p:pic>
          <p:nvPicPr>
            <p:cNvPr id="7193" name="图片 58" descr="燕_甲骨文1"/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707929" y="1052856"/>
              <a:ext cx="852632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8201" name="组合 11"/>
          <p:cNvGrpSpPr>
            <a:grpSpLocks/>
          </p:cNvGrpSpPr>
          <p:nvPr/>
        </p:nvGrpSpPr>
        <p:grpSpPr bwMode="auto">
          <a:xfrm>
            <a:off x="5575622" y="1653779"/>
            <a:ext cx="1006475" cy="1202860"/>
            <a:chOff x="4716463" y="1052856"/>
            <a:chExt cx="1006475" cy="1603257"/>
          </a:xfrm>
        </p:grpSpPr>
        <p:sp>
          <p:nvSpPr>
            <p:cNvPr id="7190" name="Text Box 15"/>
            <p:cNvSpPr txBox="1">
              <a:spLocks noChangeArrowheads="1"/>
            </p:cNvSpPr>
            <p:nvPr/>
          </p:nvSpPr>
          <p:spPr bwMode="auto">
            <a:xfrm>
              <a:off x="4716463" y="2204864"/>
              <a:ext cx="1006475" cy="45124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</a:pPr>
              <a:r>
                <a:rPr lang="zh-CN" altLang="en-US" sz="1600" b="1">
                  <a:ea typeface="黑体" pitchFamily="49" charset="-122"/>
                </a:rPr>
                <a:t>甲骨文</a:t>
              </a:r>
            </a:p>
          </p:txBody>
        </p:sp>
        <p:pic>
          <p:nvPicPr>
            <p:cNvPr id="7191" name="图片 17426" descr="燕_甲骨文"/>
            <p:cNvPicPr>
              <a:picLocks noChangeAspect="1"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949700" y="1052856"/>
              <a:ext cx="540000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8202" name="组合 12"/>
          <p:cNvGrpSpPr>
            <a:grpSpLocks/>
          </p:cNvGrpSpPr>
          <p:nvPr/>
        </p:nvGrpSpPr>
        <p:grpSpPr bwMode="auto">
          <a:xfrm>
            <a:off x="6599559" y="1653779"/>
            <a:ext cx="1006475" cy="1202860"/>
            <a:chOff x="5670041" y="1052856"/>
            <a:chExt cx="1006475" cy="1603257"/>
          </a:xfrm>
        </p:grpSpPr>
        <p:sp>
          <p:nvSpPr>
            <p:cNvPr id="7188" name="Text Box 16"/>
            <p:cNvSpPr txBox="1">
              <a:spLocks noChangeArrowheads="1"/>
            </p:cNvSpPr>
            <p:nvPr/>
          </p:nvSpPr>
          <p:spPr bwMode="auto">
            <a:xfrm>
              <a:off x="5670041" y="2204864"/>
              <a:ext cx="1006475" cy="45124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</a:pPr>
              <a:r>
                <a:rPr lang="zh-CN" altLang="en-US" sz="1600" b="1">
                  <a:ea typeface="黑体" pitchFamily="49" charset="-122"/>
                </a:rPr>
                <a:t>小篆</a:t>
              </a:r>
            </a:p>
          </p:txBody>
        </p:sp>
        <p:pic>
          <p:nvPicPr>
            <p:cNvPr id="7189" name="图片 17427" descr="燕_篆书"/>
            <p:cNvPicPr>
              <a:picLocks noChangeAspect="1" noChangeArrowheads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775384" y="1052856"/>
              <a:ext cx="795789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8203" name="组合 13"/>
          <p:cNvGrpSpPr>
            <a:grpSpLocks/>
          </p:cNvGrpSpPr>
          <p:nvPr/>
        </p:nvGrpSpPr>
        <p:grpSpPr bwMode="auto">
          <a:xfrm>
            <a:off x="7621909" y="1747838"/>
            <a:ext cx="1198563" cy="1108684"/>
            <a:chOff x="6393015" y="1178856"/>
            <a:chExt cx="1198423" cy="1477048"/>
          </a:xfrm>
        </p:grpSpPr>
        <p:sp>
          <p:nvSpPr>
            <p:cNvPr id="7186" name="Text Box 16"/>
            <p:cNvSpPr txBox="1">
              <a:spLocks noChangeArrowheads="1"/>
            </p:cNvSpPr>
            <p:nvPr/>
          </p:nvSpPr>
          <p:spPr bwMode="auto">
            <a:xfrm>
              <a:off x="6488989" y="2204864"/>
              <a:ext cx="1006475" cy="45104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</a:pPr>
              <a:r>
                <a:rPr lang="zh-CN" altLang="en-US" sz="1600" b="1">
                  <a:ea typeface="黑体" pitchFamily="49" charset="-122"/>
                </a:rPr>
                <a:t>隶书</a:t>
              </a:r>
            </a:p>
          </p:txBody>
        </p:sp>
        <p:pic>
          <p:nvPicPr>
            <p:cNvPr id="7187" name="图片 67666" descr="燕_隶书"/>
            <p:cNvPicPr>
              <a:picLocks noChangeAspect="1" noChangeArrowheads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393015" y="1178856"/>
              <a:ext cx="1198423" cy="828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8204" name="组合 14"/>
          <p:cNvGrpSpPr>
            <a:grpSpLocks/>
          </p:cNvGrpSpPr>
          <p:nvPr/>
        </p:nvGrpSpPr>
        <p:grpSpPr bwMode="auto">
          <a:xfrm>
            <a:off x="3203848" y="3025995"/>
            <a:ext cx="1023937" cy="1201939"/>
            <a:chOff x="7723917" y="1052856"/>
            <a:chExt cx="1023158" cy="1603738"/>
          </a:xfrm>
        </p:grpSpPr>
        <p:sp>
          <p:nvSpPr>
            <p:cNvPr id="7184" name="Text Box 16"/>
            <p:cNvSpPr txBox="1">
              <a:spLocks noChangeArrowheads="1"/>
            </p:cNvSpPr>
            <p:nvPr/>
          </p:nvSpPr>
          <p:spPr bwMode="auto">
            <a:xfrm>
              <a:off x="7732259" y="2204864"/>
              <a:ext cx="1006475" cy="45173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</a:pPr>
              <a:r>
                <a:rPr lang="zh-CN" altLang="en-US" sz="1600" b="1">
                  <a:ea typeface="黑体" pitchFamily="49" charset="-122"/>
                </a:rPr>
                <a:t>楷书</a:t>
              </a:r>
            </a:p>
          </p:txBody>
        </p:sp>
        <p:pic>
          <p:nvPicPr>
            <p:cNvPr id="7185" name="图片 67667" descr="燕_楷书"/>
            <p:cNvPicPr>
              <a:picLocks noChangeAspect="1" noChangeArrowheads="1"/>
            </p:cNvPicPr>
            <p:nvPr/>
          </p:nvPicPr>
          <p:blipFill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723917" y="1052856"/>
              <a:ext cx="1023158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7180" name="Rectangle 22"/>
          <p:cNvSpPr>
            <a:spLocks noChangeArrowheads="1"/>
          </p:cNvSpPr>
          <p:nvPr/>
        </p:nvSpPr>
        <p:spPr bwMode="auto">
          <a:xfrm>
            <a:off x="0" y="-59382"/>
            <a:ext cx="184731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eaLnBrk="1" hangingPunct="1"/>
            <a:endParaRPr lang="zh-CN" altLang="en-US"/>
          </a:p>
        </p:txBody>
      </p:sp>
      <p:grpSp>
        <p:nvGrpSpPr>
          <p:cNvPr id="2" name="组合 1"/>
          <p:cNvGrpSpPr/>
          <p:nvPr/>
        </p:nvGrpSpPr>
        <p:grpSpPr>
          <a:xfrm>
            <a:off x="4385022" y="2950368"/>
            <a:ext cx="4247976" cy="1384995"/>
            <a:chOff x="4644504" y="2950368"/>
            <a:chExt cx="4247976" cy="1384995"/>
          </a:xfrm>
        </p:grpSpPr>
        <p:sp>
          <p:nvSpPr>
            <p:cNvPr id="7182" name="Text Box 23"/>
            <p:cNvSpPr txBox="1">
              <a:spLocks noChangeArrowheads="1"/>
            </p:cNvSpPr>
            <p:nvPr/>
          </p:nvSpPr>
          <p:spPr bwMode="auto">
            <a:xfrm>
              <a:off x="4644504" y="2950368"/>
              <a:ext cx="4247976" cy="138499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>
                <a:lnSpc>
                  <a:spcPct val="150000"/>
                </a:lnSpc>
                <a:spcBef>
                  <a:spcPct val="20000"/>
                </a:spcBef>
              </a:pPr>
              <a:r>
                <a:rPr lang="en-US" altLang="zh-CN" sz="1400" b="0" dirty="0">
                  <a:solidFill>
                    <a:srgbClr val="0000FF"/>
                  </a:solidFill>
                  <a:latin typeface="+mn-ea"/>
                  <a:ea typeface="+mn-ea"/>
                </a:rPr>
                <a:t>       </a:t>
              </a:r>
              <a:r>
                <a:rPr lang="zh-CN" altLang="zh-CN" sz="1400" b="0" dirty="0">
                  <a:solidFill>
                    <a:srgbClr val="0000FF"/>
                  </a:solidFill>
                  <a:latin typeface="+mn-ea"/>
                  <a:ea typeface="+mn-ea"/>
                </a:rPr>
                <a:t>燕，象形字。甲骨文字形，描绘的是一只张开翅膀向上飞翔的燕子形象；</a:t>
              </a:r>
              <a:r>
                <a:rPr lang="zh-CN" altLang="en-US" sz="1400" b="0" dirty="0">
                  <a:solidFill>
                    <a:srgbClr val="0000FF"/>
                  </a:solidFill>
                  <a:latin typeface="+mn-ea"/>
                  <a:ea typeface="+mn-ea"/>
                </a:rPr>
                <a:t>小篆</a:t>
              </a:r>
              <a:r>
                <a:rPr lang="zh-CN" altLang="zh-CN" sz="1400" b="0" dirty="0">
                  <a:solidFill>
                    <a:srgbClr val="0000FF"/>
                  </a:solidFill>
                  <a:latin typeface="+mn-ea"/>
                  <a:ea typeface="+mn-ea"/>
                </a:rPr>
                <a:t>字形，“</a:t>
              </a:r>
              <a:r>
                <a:rPr lang="en-US" altLang="zh-CN" sz="1400" b="0" dirty="0">
                  <a:solidFill>
                    <a:srgbClr val="0000FF"/>
                  </a:solidFill>
                  <a:latin typeface="+mn-ea"/>
                  <a:ea typeface="+mn-ea"/>
                </a:rPr>
                <a:t>       </a:t>
              </a:r>
              <a:r>
                <a:rPr lang="zh-CN" altLang="zh-CN" sz="1400" b="0" dirty="0">
                  <a:solidFill>
                    <a:srgbClr val="0000FF"/>
                  </a:solidFill>
                  <a:latin typeface="+mn-ea"/>
                  <a:ea typeface="+mn-ea"/>
                </a:rPr>
                <a:t>”像头、嘴</a:t>
              </a:r>
              <a:r>
                <a:rPr lang="zh-CN" altLang="en-US" sz="1400" b="0" dirty="0">
                  <a:solidFill>
                    <a:srgbClr val="0000FF"/>
                  </a:solidFill>
                  <a:latin typeface="+mn-ea"/>
                  <a:ea typeface="+mn-ea"/>
                </a:rPr>
                <a:t>；</a:t>
              </a:r>
              <a:r>
                <a:rPr lang="zh-CN" altLang="zh-CN" sz="1400" b="0" dirty="0">
                  <a:solidFill>
                    <a:srgbClr val="0000FF"/>
                  </a:solidFill>
                  <a:latin typeface="+mn-ea"/>
                  <a:ea typeface="+mn-ea"/>
                </a:rPr>
                <a:t>口</a:t>
              </a:r>
              <a:r>
                <a:rPr lang="zh-CN" altLang="en-US" sz="1400" b="0" dirty="0">
                  <a:solidFill>
                    <a:srgbClr val="0000FF"/>
                  </a:solidFill>
                  <a:latin typeface="+mn-ea"/>
                  <a:ea typeface="+mn-ea"/>
                </a:rPr>
                <a:t>，</a:t>
              </a:r>
              <a:r>
                <a:rPr lang="zh-CN" altLang="zh-CN" sz="1400" b="0" dirty="0">
                  <a:solidFill>
                    <a:srgbClr val="0000FF"/>
                  </a:solidFill>
                  <a:latin typeface="+mn-ea"/>
                  <a:ea typeface="+mn-ea"/>
                </a:rPr>
                <a:t>像身体</a:t>
              </a:r>
              <a:r>
                <a:rPr lang="zh-CN" altLang="en-US" sz="1400" b="0" dirty="0">
                  <a:solidFill>
                    <a:srgbClr val="0000FF"/>
                  </a:solidFill>
                  <a:latin typeface="+mn-ea"/>
                  <a:ea typeface="+mn-ea"/>
                </a:rPr>
                <a:t>；</a:t>
              </a:r>
              <a:r>
                <a:rPr lang="zh-CN" altLang="zh-CN" sz="1400" b="0" dirty="0">
                  <a:solidFill>
                    <a:srgbClr val="0000FF"/>
                  </a:solidFill>
                  <a:latin typeface="+mn-ea"/>
                  <a:ea typeface="+mn-ea"/>
                </a:rPr>
                <a:t>北</a:t>
              </a:r>
              <a:r>
                <a:rPr lang="zh-CN" altLang="en-US" sz="1400" b="0" dirty="0">
                  <a:solidFill>
                    <a:srgbClr val="0000FF"/>
                  </a:solidFill>
                  <a:latin typeface="+mn-ea"/>
                  <a:ea typeface="+mn-ea"/>
                </a:rPr>
                <a:t>，</a:t>
              </a:r>
              <a:r>
                <a:rPr lang="zh-CN" altLang="zh-CN" sz="1400" b="0" dirty="0">
                  <a:solidFill>
                    <a:srgbClr val="0000FF"/>
                  </a:solidFill>
                  <a:latin typeface="+mn-ea"/>
                  <a:ea typeface="+mn-ea"/>
                </a:rPr>
                <a:t>像两只翅膀</a:t>
              </a:r>
              <a:r>
                <a:rPr lang="zh-CN" altLang="en-US" sz="1400" b="0" dirty="0">
                  <a:solidFill>
                    <a:srgbClr val="0000FF"/>
                  </a:solidFill>
                  <a:latin typeface="+mn-ea"/>
                  <a:ea typeface="+mn-ea"/>
                </a:rPr>
                <a:t>；</a:t>
              </a:r>
              <a:r>
                <a:rPr lang="zh-CN" altLang="zh-CN" sz="1400" b="0" dirty="0">
                  <a:solidFill>
                    <a:srgbClr val="0000FF"/>
                  </a:solidFill>
                  <a:latin typeface="+mn-ea"/>
                  <a:ea typeface="+mn-ea"/>
                </a:rPr>
                <a:t>火</a:t>
              </a:r>
              <a:r>
                <a:rPr lang="zh-CN" altLang="en-US" sz="1400" b="0" dirty="0">
                  <a:solidFill>
                    <a:srgbClr val="0000FF"/>
                  </a:solidFill>
                  <a:latin typeface="+mn-ea"/>
                  <a:ea typeface="+mn-ea"/>
                </a:rPr>
                <a:t>，</a:t>
              </a:r>
              <a:r>
                <a:rPr lang="zh-CN" altLang="zh-CN" sz="1400" b="0" dirty="0">
                  <a:solidFill>
                    <a:srgbClr val="0000FF"/>
                  </a:solidFill>
                  <a:latin typeface="+mn-ea"/>
                  <a:ea typeface="+mn-ea"/>
                </a:rPr>
                <a:t>像尾巴。本义表示燕子。</a:t>
              </a:r>
            </a:p>
          </p:txBody>
        </p:sp>
        <p:pic>
          <p:nvPicPr>
            <p:cNvPr id="7183" name="图片 39" descr="G:\00各种申报材料\2020\20200611《汉字奥秘》\02插图资料\隶书楷书2-1\燕_楷书_1.jpg"/>
            <p:cNvPicPr>
              <a:picLocks noChangeAspect="1" noChangeArrowheads="1"/>
            </p:cNvPicPr>
            <p:nvPr/>
          </p:nvPicPr>
          <p:blipFill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984755" y="3416377"/>
              <a:ext cx="228575" cy="16191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cxnSp>
        <p:nvCxnSpPr>
          <p:cNvPr id="25" name="直接连接符 24">
            <a:extLst>
              <a:ext uri="{FF2B5EF4-FFF2-40B4-BE49-F238E27FC236}">
                <a16:creationId xmlns:a16="http://schemas.microsoft.com/office/drawing/2014/main" id="{C508D8A0-127A-4906-BF1B-9C531E908CBD}"/>
              </a:ext>
            </a:extLst>
          </p:cNvPr>
          <p:cNvCxnSpPr/>
          <p:nvPr>
            <p:custDataLst>
              <p:tags r:id="rId1"/>
            </p:custDataLst>
          </p:nvPr>
        </p:nvCxnSpPr>
        <p:spPr>
          <a:xfrm>
            <a:off x="1835696" y="534040"/>
            <a:ext cx="7200800" cy="21486"/>
          </a:xfrm>
          <a:prstGeom prst="line">
            <a:avLst/>
          </a:prstGeom>
          <a:ln>
            <a:solidFill>
              <a:srgbClr val="000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直接连接符 25">
            <a:extLst>
              <a:ext uri="{FF2B5EF4-FFF2-40B4-BE49-F238E27FC236}">
                <a16:creationId xmlns:a16="http://schemas.microsoft.com/office/drawing/2014/main" id="{BFDC986D-D8B6-47CD-AA0E-58D664E8C3D8}"/>
              </a:ext>
            </a:extLst>
          </p:cNvPr>
          <p:cNvCxnSpPr/>
          <p:nvPr>
            <p:custDataLst>
              <p:tags r:id="rId2"/>
            </p:custDataLst>
          </p:nvPr>
        </p:nvCxnSpPr>
        <p:spPr>
          <a:xfrm>
            <a:off x="1187624" y="4803998"/>
            <a:ext cx="7848872" cy="0"/>
          </a:xfrm>
          <a:prstGeom prst="line">
            <a:avLst/>
          </a:prstGeom>
          <a:ln>
            <a:solidFill>
              <a:srgbClr val="000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文本框 28">
            <a:extLst>
              <a:ext uri="{FF2B5EF4-FFF2-40B4-BE49-F238E27FC236}">
                <a16:creationId xmlns:a16="http://schemas.microsoft.com/office/drawing/2014/main" id="{C7EB1832-E3BA-478B-9012-E62AD7D55D9E}"/>
              </a:ext>
            </a:extLst>
          </p:cNvPr>
          <p:cNvSpPr txBox="1"/>
          <p:nvPr>
            <p:custDataLst>
              <p:tags r:id="rId3"/>
            </p:custDataLst>
          </p:nvPr>
        </p:nvSpPr>
        <p:spPr>
          <a:xfrm>
            <a:off x="2195736" y="209690"/>
            <a:ext cx="258572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900" b="1" dirty="0">
                <a:solidFill>
                  <a:srgbClr val="FF0000"/>
                </a:solidFill>
                <a:uFillTx/>
                <a:latin typeface="华文楷体" panose="02010600040101010101" charset="-122"/>
                <a:ea typeface="华文楷体" panose="02010600040101010101" charset="-122"/>
                <a:sym typeface="汉仪晓波画报黑W" panose="00020600040101010101" charset="-122"/>
              </a:rPr>
              <a:t>河南师范大学附属小学</a:t>
            </a:r>
          </a:p>
          <a:p>
            <a:pPr algn="dist"/>
            <a:r>
              <a:rPr lang="en-US" altLang="zh-CN" sz="700" b="1" dirty="0">
                <a:solidFill>
                  <a:srgbClr val="FF0000"/>
                </a:solidFill>
                <a:uFillTx/>
                <a:latin typeface="华文楷体" panose="02010600040101010101" charset="-122"/>
                <a:ea typeface="华文楷体" panose="02010600040101010101" charset="-122"/>
                <a:sym typeface="汉仪晓波画报黑W" panose="00020600040101010101" charset="-122"/>
              </a:rPr>
              <a:t>Primary School Affiliated to Henan Normal University</a:t>
            </a:r>
          </a:p>
        </p:txBody>
      </p:sp>
      <p:pic>
        <p:nvPicPr>
          <p:cNvPr id="30" name="Picture 2" descr="C:\Users\Lenovo\Desktop\河南师范大学附属小学校徽00.jpg">
            <a:extLst>
              <a:ext uri="{FF2B5EF4-FFF2-40B4-BE49-F238E27FC236}">
                <a16:creationId xmlns:a16="http://schemas.microsoft.com/office/drawing/2014/main" id="{9E7E43E4-04FF-4FDE-9045-A9A55801243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198967"/>
            <a:ext cx="365525" cy="36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1" name="文本框 14">
            <a:extLst>
              <a:ext uri="{FF2B5EF4-FFF2-40B4-BE49-F238E27FC236}">
                <a16:creationId xmlns:a16="http://schemas.microsoft.com/office/drawing/2014/main" id="{F9529826-CD9C-4FF6-9F2F-62119B719107}"/>
              </a:ext>
            </a:extLst>
          </p:cNvPr>
          <p:cNvSpPr txBox="1"/>
          <p:nvPr/>
        </p:nvSpPr>
        <p:spPr>
          <a:xfrm>
            <a:off x="6426957" y="4803998"/>
            <a:ext cx="2627784" cy="288032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algn="r"/>
            <a:r>
              <a:rPr lang="zh-CN" altLang="en-US" sz="1400" b="0" dirty="0">
                <a:solidFill>
                  <a:srgbClr val="FF0000"/>
                </a:solidFill>
                <a:latin typeface="华文行楷" panose="02010800040101010101" pitchFamily="2" charset="-122"/>
                <a:ea typeface="华文行楷" panose="02010800040101010101" pitchFamily="2" charset="-122"/>
                <a:sym typeface="+mn-ea"/>
              </a:rPr>
              <a:t>传承汉字文化  涵养文化自信</a:t>
            </a:r>
            <a:endParaRPr lang="en-US" altLang="zh-CN" sz="1400" b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0000"/>
              </a:solidFill>
              <a:latin typeface="华文行楷" panose="02010800040101010101" pitchFamily="2" charset="-122"/>
              <a:ea typeface="华文行楷" panose="02010800040101010101" pitchFamily="2" charset="-122"/>
              <a:sym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15028299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withGroup">
                            <p:stCondLst>
                              <p:cond delay="2000"/>
                            </p:stCondLst>
                            <p:childTnLst>
                              <p:par>
                                <p:cTn id="9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2000"/>
                                        <p:tgtEl>
                                          <p:spTgt spid="82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2000"/>
                                        <p:tgtEl>
                                          <p:spTgt spid="82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8" dur="2000"/>
                                        <p:tgtEl>
                                          <p:spTgt spid="82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30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2000"/>
                                        <p:tgtEl>
                                          <p:spTgt spid="82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34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6" dur="2000"/>
                                        <p:tgtEl>
                                          <p:spTgt spid="82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 nodeType="clickPar">
                      <p:stCondLst>
                        <p:cond delay="indefinite"/>
                      </p:stCondLst>
                      <p:childTnLst>
                        <p:par>
                          <p:cTn id="3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75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4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8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62" grpId="0" autoUpdateAnimBg="0"/>
      <p:bldP spid="2063" grpId="0" autoUpdateAnimBg="0"/>
      <p:bldP spid="17" grpId="0" autoUpdateAnimBg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Picture 3" descr="yanzi－1">
            <a:hlinkClick r:id="rId5"/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8307" y="1275160"/>
            <a:ext cx="1003300" cy="1081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6" name="Text Box 4"/>
          <p:cNvSpPr txBox="1">
            <a:spLocks noChangeArrowheads="1"/>
          </p:cNvSpPr>
          <p:nvPr/>
        </p:nvSpPr>
        <p:spPr bwMode="auto">
          <a:xfrm>
            <a:off x="3620466" y="1791891"/>
            <a:ext cx="2914650" cy="19389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zh-CN" altLang="en-US" sz="12000" dirty="0">
                <a:solidFill>
                  <a:srgbClr val="FF0000"/>
                </a:solidFill>
                <a:latin typeface="宋体" panose="02010600030101010101" pitchFamily="2" charset="-122"/>
                <a:ea typeface="宋体" pitchFamily="2" charset="-122"/>
              </a:rPr>
              <a:t>燕</a:t>
            </a:r>
          </a:p>
        </p:txBody>
      </p:sp>
      <p:sp>
        <p:nvSpPr>
          <p:cNvPr id="3077" name="Line 5"/>
          <p:cNvSpPr>
            <a:spLocks noChangeShapeType="1"/>
          </p:cNvSpPr>
          <p:nvPr/>
        </p:nvSpPr>
        <p:spPr bwMode="auto">
          <a:xfrm flipV="1">
            <a:off x="5582616" y="2797735"/>
            <a:ext cx="952500" cy="13097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078" name="Line 6"/>
          <p:cNvSpPr>
            <a:spLocks noChangeShapeType="1"/>
          </p:cNvSpPr>
          <p:nvPr/>
        </p:nvSpPr>
        <p:spPr bwMode="auto">
          <a:xfrm>
            <a:off x="5077791" y="3287279"/>
            <a:ext cx="0" cy="443604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079" name="Line 7"/>
          <p:cNvSpPr>
            <a:spLocks noChangeShapeType="1"/>
          </p:cNvSpPr>
          <p:nvPr/>
        </p:nvSpPr>
        <p:spPr bwMode="auto">
          <a:xfrm flipH="1" flipV="1">
            <a:off x="3780805" y="2797735"/>
            <a:ext cx="865187" cy="13097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080" name="Line 8"/>
          <p:cNvSpPr>
            <a:spLocks noChangeShapeType="1"/>
          </p:cNvSpPr>
          <p:nvPr/>
        </p:nvSpPr>
        <p:spPr bwMode="auto">
          <a:xfrm flipV="1">
            <a:off x="5077791" y="1815182"/>
            <a:ext cx="0" cy="540544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081" name="Line 9"/>
          <p:cNvSpPr>
            <a:spLocks noChangeShapeType="1"/>
          </p:cNvSpPr>
          <p:nvPr/>
        </p:nvSpPr>
        <p:spPr bwMode="auto">
          <a:xfrm flipH="1" flipV="1">
            <a:off x="3998292" y="2138883"/>
            <a:ext cx="1008063" cy="648891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082" name="Text Box 10"/>
          <p:cNvSpPr txBox="1">
            <a:spLocks noChangeArrowheads="1"/>
          </p:cNvSpPr>
          <p:nvPr/>
        </p:nvSpPr>
        <p:spPr bwMode="auto">
          <a:xfrm>
            <a:off x="4645991" y="1419622"/>
            <a:ext cx="863600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zh-CN" altLang="en-US" sz="2000" b="1" dirty="0">
                <a:ea typeface="黑体" pitchFamily="49" charset="-122"/>
              </a:rPr>
              <a:t>头部</a:t>
            </a:r>
          </a:p>
        </p:txBody>
      </p:sp>
      <p:sp>
        <p:nvSpPr>
          <p:cNvPr id="3083" name="Text Box 11"/>
          <p:cNvSpPr txBox="1">
            <a:spLocks noChangeArrowheads="1"/>
          </p:cNvSpPr>
          <p:nvPr/>
        </p:nvSpPr>
        <p:spPr bwMode="auto">
          <a:xfrm>
            <a:off x="3349004" y="1929334"/>
            <a:ext cx="863600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2000" b="1" dirty="0">
                <a:ea typeface="黑体" pitchFamily="49" charset="-122"/>
              </a:rPr>
              <a:t>身体</a:t>
            </a:r>
          </a:p>
        </p:txBody>
      </p:sp>
      <p:sp>
        <p:nvSpPr>
          <p:cNvPr id="3084" name="Text Box 12"/>
          <p:cNvSpPr txBox="1">
            <a:spLocks noChangeArrowheads="1"/>
          </p:cNvSpPr>
          <p:nvPr/>
        </p:nvSpPr>
        <p:spPr bwMode="auto">
          <a:xfrm>
            <a:off x="3061666" y="2571750"/>
            <a:ext cx="863600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zh-CN" altLang="en-US" sz="2000" b="1" dirty="0">
                <a:ea typeface="黑体" pitchFamily="49" charset="-122"/>
              </a:rPr>
              <a:t>翅膀</a:t>
            </a:r>
          </a:p>
        </p:txBody>
      </p:sp>
      <p:sp>
        <p:nvSpPr>
          <p:cNvPr id="3085" name="Text Box 13"/>
          <p:cNvSpPr txBox="1">
            <a:spLocks noChangeArrowheads="1"/>
          </p:cNvSpPr>
          <p:nvPr/>
        </p:nvSpPr>
        <p:spPr bwMode="auto">
          <a:xfrm>
            <a:off x="6373191" y="2571750"/>
            <a:ext cx="863600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zh-CN" altLang="en-US" sz="2000" b="1">
                <a:ea typeface="黑体" pitchFamily="49" charset="-122"/>
              </a:rPr>
              <a:t>翅膀</a:t>
            </a:r>
          </a:p>
        </p:txBody>
      </p:sp>
      <p:sp>
        <p:nvSpPr>
          <p:cNvPr id="3086" name="Text Box 14"/>
          <p:cNvSpPr txBox="1">
            <a:spLocks noChangeArrowheads="1"/>
          </p:cNvSpPr>
          <p:nvPr/>
        </p:nvSpPr>
        <p:spPr bwMode="auto">
          <a:xfrm>
            <a:off x="4645991" y="3651870"/>
            <a:ext cx="863600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zh-CN" altLang="en-US" sz="2000" b="1" dirty="0">
                <a:ea typeface="黑体" pitchFamily="49" charset="-122"/>
              </a:rPr>
              <a:t>尾部</a:t>
            </a:r>
          </a:p>
        </p:txBody>
      </p:sp>
      <p:sp>
        <p:nvSpPr>
          <p:cNvPr id="3087" name="Text Box 15"/>
          <p:cNvSpPr txBox="1">
            <a:spLocks noChangeArrowheads="1"/>
          </p:cNvSpPr>
          <p:nvPr/>
        </p:nvSpPr>
        <p:spPr bwMode="auto">
          <a:xfrm>
            <a:off x="2493642" y="4155926"/>
            <a:ext cx="5390725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>
              <a:lnSpc>
                <a:spcPct val="150000"/>
              </a:lnSpc>
              <a:spcBef>
                <a:spcPct val="20000"/>
              </a:spcBef>
            </a:pPr>
            <a:r>
              <a:rPr lang="en-US" altLang="zh-CN" sz="1400" b="0" dirty="0">
                <a:solidFill>
                  <a:srgbClr val="0000FF"/>
                </a:solidFill>
                <a:latin typeface="+mn-ea"/>
                <a:ea typeface="+mn-ea"/>
              </a:rPr>
              <a:t>   “</a:t>
            </a:r>
            <a:r>
              <a:rPr lang="zh-CN" altLang="en-US" sz="1400" b="0" dirty="0">
                <a:solidFill>
                  <a:srgbClr val="0000FF"/>
                </a:solidFill>
                <a:latin typeface="+mn-ea"/>
                <a:ea typeface="+mn-ea"/>
              </a:rPr>
              <a:t>燕”字下面的“灬”，是小燕子尾巴的变形。你看清了吗？    </a:t>
            </a:r>
            <a:endParaRPr lang="en-US" altLang="zh-CN" sz="1400" b="0" dirty="0">
              <a:solidFill>
                <a:srgbClr val="0000FF"/>
              </a:solidFill>
              <a:latin typeface="+mn-ea"/>
              <a:ea typeface="+mn-ea"/>
            </a:endParaRPr>
          </a:p>
        </p:txBody>
      </p:sp>
      <p:grpSp>
        <p:nvGrpSpPr>
          <p:cNvPr id="26" name="组合 10"/>
          <p:cNvGrpSpPr>
            <a:grpSpLocks/>
          </p:cNvGrpSpPr>
          <p:nvPr/>
        </p:nvGrpSpPr>
        <p:grpSpPr bwMode="auto">
          <a:xfrm>
            <a:off x="7089155" y="1368890"/>
            <a:ext cx="1006475" cy="1202860"/>
            <a:chOff x="3631008" y="1052856"/>
            <a:chExt cx="1006475" cy="1603257"/>
          </a:xfrm>
        </p:grpSpPr>
        <p:sp>
          <p:nvSpPr>
            <p:cNvPr id="8216" name="Text Box 14"/>
            <p:cNvSpPr txBox="1">
              <a:spLocks noChangeArrowheads="1"/>
            </p:cNvSpPr>
            <p:nvPr/>
          </p:nvSpPr>
          <p:spPr bwMode="auto">
            <a:xfrm>
              <a:off x="3631008" y="2204864"/>
              <a:ext cx="1006475" cy="45124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</a:pPr>
              <a:r>
                <a:rPr lang="zh-CN" altLang="en-US" sz="1600" b="1">
                  <a:ea typeface="黑体" pitchFamily="49" charset="-122"/>
                </a:rPr>
                <a:t>甲骨文</a:t>
              </a:r>
            </a:p>
          </p:txBody>
        </p:sp>
        <p:pic>
          <p:nvPicPr>
            <p:cNvPr id="8217" name="图片 58" descr="燕_甲骨文1"/>
            <p:cNvPicPr>
              <a:picLocks noChangeAspect="1"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707929" y="1052856"/>
              <a:ext cx="852632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29" name="组合 11"/>
          <p:cNvGrpSpPr>
            <a:grpSpLocks/>
          </p:cNvGrpSpPr>
          <p:nvPr/>
        </p:nvGrpSpPr>
        <p:grpSpPr bwMode="auto">
          <a:xfrm>
            <a:off x="2343124" y="2737042"/>
            <a:ext cx="1006475" cy="1202860"/>
            <a:chOff x="4716463" y="1052856"/>
            <a:chExt cx="1006475" cy="1603257"/>
          </a:xfrm>
        </p:grpSpPr>
        <p:sp>
          <p:nvSpPr>
            <p:cNvPr id="8214" name="Text Box 15"/>
            <p:cNvSpPr txBox="1">
              <a:spLocks noChangeArrowheads="1"/>
            </p:cNvSpPr>
            <p:nvPr/>
          </p:nvSpPr>
          <p:spPr bwMode="auto">
            <a:xfrm>
              <a:off x="4716463" y="2204864"/>
              <a:ext cx="1006475" cy="45124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</a:pPr>
              <a:r>
                <a:rPr lang="zh-CN" altLang="en-US" sz="1600" b="1">
                  <a:ea typeface="黑体" pitchFamily="49" charset="-122"/>
                </a:rPr>
                <a:t>甲骨文</a:t>
              </a:r>
            </a:p>
          </p:txBody>
        </p:sp>
        <p:pic>
          <p:nvPicPr>
            <p:cNvPr id="8215" name="图片 17426" descr="燕_甲骨文"/>
            <p:cNvPicPr>
              <a:picLocks noChangeAspect="1" noChangeArrowheads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949700" y="1052856"/>
              <a:ext cx="540000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32" name="组合 12"/>
          <p:cNvGrpSpPr>
            <a:grpSpLocks/>
          </p:cNvGrpSpPr>
          <p:nvPr/>
        </p:nvGrpSpPr>
        <p:grpSpPr bwMode="auto">
          <a:xfrm>
            <a:off x="7093917" y="2737042"/>
            <a:ext cx="1006475" cy="1202860"/>
            <a:chOff x="5670041" y="1052856"/>
            <a:chExt cx="1006475" cy="1603257"/>
          </a:xfrm>
        </p:grpSpPr>
        <p:sp>
          <p:nvSpPr>
            <p:cNvPr id="8212" name="Text Box 16"/>
            <p:cNvSpPr txBox="1">
              <a:spLocks noChangeArrowheads="1"/>
            </p:cNvSpPr>
            <p:nvPr/>
          </p:nvSpPr>
          <p:spPr bwMode="auto">
            <a:xfrm>
              <a:off x="5670041" y="2204864"/>
              <a:ext cx="1006475" cy="45124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</a:pPr>
              <a:r>
                <a:rPr lang="zh-CN" altLang="en-US" sz="1600" b="1">
                  <a:ea typeface="黑体" pitchFamily="49" charset="-122"/>
                </a:rPr>
                <a:t>小篆</a:t>
              </a:r>
            </a:p>
          </p:txBody>
        </p:sp>
        <p:pic>
          <p:nvPicPr>
            <p:cNvPr id="8213" name="图片 17427" descr="燕_篆书"/>
            <p:cNvPicPr>
              <a:picLocks noChangeAspect="1" noChangeArrowheads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775384" y="1052856"/>
              <a:ext cx="795789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27" name="Text Box 16"/>
          <p:cNvSpPr txBox="1">
            <a:spLocks noChangeArrowheads="1"/>
          </p:cNvSpPr>
          <p:nvPr/>
        </p:nvSpPr>
        <p:spPr bwMode="auto">
          <a:xfrm>
            <a:off x="1691680" y="669925"/>
            <a:ext cx="403225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>
              <a:spcBef>
                <a:spcPct val="20000"/>
              </a:spcBef>
            </a:pPr>
            <a:r>
              <a:rPr lang="zh-CN" altLang="en-US" sz="2400" dirty="0">
                <a:solidFill>
                  <a:srgbClr val="0000FF"/>
                </a:solidFill>
                <a:latin typeface="微软雅黑" pitchFamily="34" charset="-122"/>
                <a:ea typeface="微软雅黑" pitchFamily="34" charset="-122"/>
              </a:rPr>
              <a:t>小</a:t>
            </a:r>
            <a:r>
              <a:rPr lang="zh-CN" altLang="en-US" sz="2400" b="1" dirty="0">
                <a:solidFill>
                  <a:srgbClr val="0000FF"/>
                </a:solidFill>
                <a:latin typeface="微软雅黑" pitchFamily="34" charset="-122"/>
                <a:ea typeface="微软雅黑" pitchFamily="34" charset="-122"/>
              </a:rPr>
              <a:t>燕子</a:t>
            </a:r>
            <a:r>
              <a:rPr lang="zh-CN" altLang="zh-CN" sz="2400" b="1" dirty="0">
                <a:solidFill>
                  <a:srgbClr val="0000FF"/>
                </a:solidFill>
                <a:latin typeface="微软雅黑" pitchFamily="34" charset="-122"/>
                <a:ea typeface="微软雅黑" pitchFamily="34" charset="-122"/>
              </a:rPr>
              <a:t>尾巴变成的“灬”</a:t>
            </a:r>
          </a:p>
        </p:txBody>
      </p:sp>
      <p:cxnSp>
        <p:nvCxnSpPr>
          <p:cNvPr id="25" name="直接连接符 24">
            <a:extLst>
              <a:ext uri="{FF2B5EF4-FFF2-40B4-BE49-F238E27FC236}">
                <a16:creationId xmlns:a16="http://schemas.microsoft.com/office/drawing/2014/main" id="{20E521F3-87CB-4397-B9CC-C2279F1961D3}"/>
              </a:ext>
            </a:extLst>
          </p:cNvPr>
          <p:cNvCxnSpPr/>
          <p:nvPr>
            <p:custDataLst>
              <p:tags r:id="rId1"/>
            </p:custDataLst>
          </p:nvPr>
        </p:nvCxnSpPr>
        <p:spPr>
          <a:xfrm>
            <a:off x="1835696" y="534040"/>
            <a:ext cx="7200800" cy="21486"/>
          </a:xfrm>
          <a:prstGeom prst="line">
            <a:avLst/>
          </a:prstGeom>
          <a:ln>
            <a:solidFill>
              <a:srgbClr val="000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直接连接符 27">
            <a:extLst>
              <a:ext uri="{FF2B5EF4-FFF2-40B4-BE49-F238E27FC236}">
                <a16:creationId xmlns:a16="http://schemas.microsoft.com/office/drawing/2014/main" id="{77697FC8-20A7-40A7-A834-CFD2114EF12F}"/>
              </a:ext>
            </a:extLst>
          </p:cNvPr>
          <p:cNvCxnSpPr/>
          <p:nvPr>
            <p:custDataLst>
              <p:tags r:id="rId2"/>
            </p:custDataLst>
          </p:nvPr>
        </p:nvCxnSpPr>
        <p:spPr>
          <a:xfrm>
            <a:off x="1187624" y="4803998"/>
            <a:ext cx="7848872" cy="0"/>
          </a:xfrm>
          <a:prstGeom prst="line">
            <a:avLst/>
          </a:prstGeom>
          <a:ln>
            <a:solidFill>
              <a:srgbClr val="000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文本框 32">
            <a:extLst>
              <a:ext uri="{FF2B5EF4-FFF2-40B4-BE49-F238E27FC236}">
                <a16:creationId xmlns:a16="http://schemas.microsoft.com/office/drawing/2014/main" id="{5F89A2F1-DC75-4CD0-AB89-9B6021A5B60B}"/>
              </a:ext>
            </a:extLst>
          </p:cNvPr>
          <p:cNvSpPr txBox="1"/>
          <p:nvPr>
            <p:custDataLst>
              <p:tags r:id="rId3"/>
            </p:custDataLst>
          </p:nvPr>
        </p:nvSpPr>
        <p:spPr>
          <a:xfrm>
            <a:off x="2195736" y="209690"/>
            <a:ext cx="258572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900" b="1" dirty="0">
                <a:solidFill>
                  <a:srgbClr val="FF0000"/>
                </a:solidFill>
                <a:uFillTx/>
                <a:latin typeface="华文楷体" panose="02010600040101010101" charset="-122"/>
                <a:ea typeface="华文楷体" panose="02010600040101010101" charset="-122"/>
                <a:sym typeface="汉仪晓波画报黑W" panose="00020600040101010101" charset="-122"/>
              </a:rPr>
              <a:t>河南师范大学附属小学</a:t>
            </a:r>
          </a:p>
          <a:p>
            <a:pPr algn="dist"/>
            <a:r>
              <a:rPr lang="en-US" altLang="zh-CN" sz="700" b="1" dirty="0">
                <a:solidFill>
                  <a:srgbClr val="FF0000"/>
                </a:solidFill>
                <a:uFillTx/>
                <a:latin typeface="华文楷体" panose="02010600040101010101" charset="-122"/>
                <a:ea typeface="华文楷体" panose="02010600040101010101" charset="-122"/>
                <a:sym typeface="汉仪晓波画报黑W" panose="00020600040101010101" charset="-122"/>
              </a:rPr>
              <a:t>Primary School Affiliated to Henan Normal University</a:t>
            </a:r>
          </a:p>
        </p:txBody>
      </p:sp>
      <p:pic>
        <p:nvPicPr>
          <p:cNvPr id="34" name="Picture 2" descr="C:\Users\Lenovo\Desktop\河南师范大学附属小学校徽00.jpg">
            <a:extLst>
              <a:ext uri="{FF2B5EF4-FFF2-40B4-BE49-F238E27FC236}">
                <a16:creationId xmlns:a16="http://schemas.microsoft.com/office/drawing/2014/main" id="{36F20187-2B82-4685-BE00-B45D0254D44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198967"/>
            <a:ext cx="365525" cy="36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5" name="文本框 14">
            <a:extLst>
              <a:ext uri="{FF2B5EF4-FFF2-40B4-BE49-F238E27FC236}">
                <a16:creationId xmlns:a16="http://schemas.microsoft.com/office/drawing/2014/main" id="{015129AC-B815-4705-8064-B27C0480F80B}"/>
              </a:ext>
            </a:extLst>
          </p:cNvPr>
          <p:cNvSpPr txBox="1"/>
          <p:nvPr/>
        </p:nvSpPr>
        <p:spPr>
          <a:xfrm>
            <a:off x="6426957" y="4803998"/>
            <a:ext cx="2627784" cy="288032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algn="r"/>
            <a:r>
              <a:rPr lang="zh-CN" altLang="en-US" sz="1400" b="0" dirty="0">
                <a:solidFill>
                  <a:srgbClr val="FF0000"/>
                </a:solidFill>
                <a:latin typeface="华文行楷" panose="02010800040101010101" pitchFamily="2" charset="-122"/>
                <a:ea typeface="华文行楷" panose="02010800040101010101" pitchFamily="2" charset="-122"/>
                <a:sym typeface="+mn-ea"/>
              </a:rPr>
              <a:t>传承汉字文化  涵养文化自信</a:t>
            </a:r>
            <a:endParaRPr lang="en-US" altLang="zh-CN" sz="1400" b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0000"/>
              </a:solidFill>
              <a:latin typeface="华文行楷" panose="02010800040101010101" pitchFamily="2" charset="-122"/>
              <a:ea typeface="华文行楷" panose="02010800040101010101" pitchFamily="2" charset="-122"/>
              <a:sym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9320532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2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1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2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 nodeType="afterGroup">
                            <p:stCondLst>
                              <p:cond delay="7000"/>
                            </p:stCondLst>
                            <p:childTnLst>
                              <p:par>
                                <p:cTn id="2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9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 nodeType="clickPar">
                      <p:stCondLst>
                        <p:cond delay="indefinite"/>
                      </p:stCondLst>
                      <p:childTnLst>
                        <p:par>
                          <p:cTn id="3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2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4" dur="500"/>
                                        <p:tgtEl>
                                          <p:spTgt spid="30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36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30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30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30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 nodeType="clickPar">
                      <p:stCondLst>
                        <p:cond delay="indefinite"/>
                      </p:stCondLst>
                      <p:childTnLst>
                        <p:par>
                          <p:cTn id="4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3" presetID="1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45" dur="500"/>
                                        <p:tgtEl>
                                          <p:spTgt spid="30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47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30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30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0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53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55" dur="500"/>
                                        <p:tgtEl>
                                          <p:spTgt spid="30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57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30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308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30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 nodeType="clickPar">
                      <p:stCondLst>
                        <p:cond delay="indefinite"/>
                      </p:stCondLst>
                      <p:childTnLst>
                        <p:par>
                          <p:cTn id="6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6" dur="500"/>
                                        <p:tgtEl>
                                          <p:spTgt spid="30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68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30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30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30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 nodeType="clickPar">
                      <p:stCondLst>
                        <p:cond delay="indefinite"/>
                      </p:stCondLst>
                      <p:childTnLst>
                        <p:par>
                          <p:cTn id="7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5" presetID="1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77" dur="500"/>
                                        <p:tgtEl>
                                          <p:spTgt spid="30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7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30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30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30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 nodeType="clickPar">
                      <p:stCondLst>
                        <p:cond delay="indefinite"/>
                      </p:stCondLst>
                      <p:childTnLst>
                        <p:par>
                          <p:cTn id="8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6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88" dur="80"/>
                                        <p:tgtEl>
                                          <p:spTgt spid="308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9" dur="80"/>
                                        <p:tgtEl>
                                          <p:spTgt spid="308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80"/>
                                        <p:tgtEl>
                                          <p:spTgt spid="308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6" grpId="0"/>
      <p:bldP spid="3077" grpId="0" animBg="1"/>
      <p:bldP spid="3078" grpId="0" animBg="1"/>
      <p:bldP spid="3079" grpId="0" animBg="1"/>
      <p:bldP spid="3080" grpId="0" animBg="1"/>
      <p:bldP spid="3081" grpId="0" animBg="1"/>
      <p:bldP spid="3082" grpId="0"/>
      <p:bldP spid="3083" grpId="0"/>
      <p:bldP spid="3084" grpId="0"/>
      <p:bldP spid="3085" grpId="0"/>
      <p:bldP spid="3086" grpId="0"/>
      <p:bldP spid="3087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heme/theme1.xml><?xml version="1.0" encoding="utf-8"?>
<a:theme xmlns:a="http://schemas.openxmlformats.org/drawingml/2006/main" name="默认设计模板">
  <a:themeElements>
    <a:clrScheme name="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默认设计模板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lnDef>
  </a:objectDefaults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6202</TotalTime>
  <Words>127</Words>
  <Application>Microsoft Office PowerPoint</Application>
  <PresentationFormat>全屏显示(16:9)</PresentationFormat>
  <Paragraphs>26</Paragraphs>
  <Slides>2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</vt:i4>
      </vt:variant>
    </vt:vector>
  </HeadingPairs>
  <TitlesOfParts>
    <vt:vector size="9" baseType="lpstr">
      <vt:lpstr>华文楷体</vt:lpstr>
      <vt:lpstr>华文行楷</vt:lpstr>
      <vt:lpstr>宋体</vt:lpstr>
      <vt:lpstr>微软雅黑</vt:lpstr>
      <vt:lpstr>Arial</vt:lpstr>
      <vt:lpstr>Calibri</vt:lpstr>
      <vt:lpstr>默认设计模板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liwanli9503</dc:creator>
  <cp:lastModifiedBy>Administrator</cp:lastModifiedBy>
  <cp:revision>1253</cp:revision>
  <dcterms:created xsi:type="dcterms:W3CDTF">2011-03-21T09:38:00Z</dcterms:created>
  <dcterms:modified xsi:type="dcterms:W3CDTF">2026-07-08T01:48:47Z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2052-11.8.2.8053</vt:lpwstr>
  </property>
</Properties>
</file>