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00" r:id="rId2"/>
    <p:sldId id="401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6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6.xml"/><Relationship Id="rId7" Type="http://schemas.openxmlformats.org/officeDocument/2006/relationships/image" Target="../media/image6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5.jpeg"/><Relationship Id="rId11" Type="http://schemas.openxmlformats.org/officeDocument/2006/relationships/image" Target="../media/image4.jpe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9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小白鼠图片 拷贝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82956"/>
            <a:ext cx="6688744" cy="3762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9"/>
          <p:cNvSpPr txBox="1">
            <a:spLocks noChangeArrowheads="1"/>
          </p:cNvSpPr>
          <p:nvPr/>
        </p:nvSpPr>
        <p:spPr bwMode="auto">
          <a:xfrm>
            <a:off x="1764283" y="1496854"/>
            <a:ext cx="28797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chemeClr val="bg1"/>
                </a:solidFill>
                <a:latin typeface="宋体" panose="02010600030101010101" pitchFamily="2" charset="-122"/>
              </a:rPr>
              <a:t>鼠</a:t>
            </a:r>
          </a:p>
        </p:txBody>
      </p:sp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2304033" y="749142"/>
            <a:ext cx="18002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chemeClr val="bg1"/>
                </a:solidFill>
                <a:latin typeface="宋体" pitchFamily="2" charset="-122"/>
              </a:rPr>
              <a:t>shǔ</a:t>
            </a:r>
            <a:endParaRPr lang="en-US" altLang="zh-CN" sz="4400" b="1" dirty="0">
              <a:solidFill>
                <a:schemeClr val="bg1"/>
              </a:solidFill>
              <a:latin typeface="宋体" pitchFamily="2" charset="-122"/>
            </a:endParaRPr>
          </a:p>
        </p:txBody>
      </p:sp>
      <p:cxnSp>
        <p:nvCxnSpPr>
          <p:cNvPr id="5" name="直接连接符 4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9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211" y="184783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356066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2"/>
          <p:cNvSpPr txBox="1">
            <a:spLocks noChangeArrowheads="1"/>
          </p:cNvSpPr>
          <p:nvPr/>
        </p:nvSpPr>
        <p:spPr bwMode="auto">
          <a:xfrm>
            <a:off x="3464694" y="2859782"/>
            <a:ext cx="4923730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鼠，象形字。甲骨文描绘的是老鼠的样子，突出老鼠因为经常钻土洞，头上常常带有泥土（头上的小点）的样子。金文、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描绘的是一只老鼠的形象。臼，老鼠张大嘴露出牙齿的样子，下部像老鼠的足、脊背、尾巴形状。本义指老鼠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pic>
        <p:nvPicPr>
          <p:cNvPr id="4" name="图片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553" y="579090"/>
            <a:ext cx="2249487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4717653" y="1170558"/>
            <a:ext cx="1006475" cy="1473200"/>
            <a:chOff x="3563938" y="1340888"/>
            <a:chExt cx="1006475" cy="1472162"/>
          </a:xfrm>
        </p:grpSpPr>
        <p:sp>
          <p:nvSpPr>
            <p:cNvPr id="6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7" name="图片 5124" descr="说明: C:\Users\lenovo\Desktop\20200210汉字演变形体\鼠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1386" y="1340888"/>
              <a:ext cx="51157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8"/>
          <p:cNvGrpSpPr>
            <a:grpSpLocks/>
          </p:cNvGrpSpPr>
          <p:nvPr/>
        </p:nvGrpSpPr>
        <p:grpSpPr bwMode="auto">
          <a:xfrm>
            <a:off x="5653211" y="1170558"/>
            <a:ext cx="1006475" cy="1473200"/>
            <a:chOff x="4716463" y="1340888"/>
            <a:chExt cx="1006475" cy="1472162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471646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0" name="图片 9245" descr="说明: http://sz.qmxgk.com/05bkzl/hzyy/01yinianji_s/yskw10/yskw10_shu.files/image006.gif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78121" y="1340888"/>
              <a:ext cx="48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9"/>
          <p:cNvGrpSpPr>
            <a:grpSpLocks/>
          </p:cNvGrpSpPr>
          <p:nvPr/>
        </p:nvGrpSpPr>
        <p:grpSpPr bwMode="auto">
          <a:xfrm>
            <a:off x="6588769" y="1170558"/>
            <a:ext cx="1006475" cy="1473200"/>
            <a:chOff x="5868988" y="1340888"/>
            <a:chExt cx="1006475" cy="1472162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58689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3" name="图片 5120" descr="说明: C:\Users\lenovo\Desktop\20200210汉字演变形体\鼠_篆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9594" y="134088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1"/>
          <p:cNvGrpSpPr>
            <a:grpSpLocks/>
          </p:cNvGrpSpPr>
          <p:nvPr/>
        </p:nvGrpSpPr>
        <p:grpSpPr bwMode="auto">
          <a:xfrm>
            <a:off x="7524328" y="1315020"/>
            <a:ext cx="1206500" cy="1328738"/>
            <a:chOff x="6682249" y="1484888"/>
            <a:chExt cx="1206947" cy="1328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78248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6" name="图片 4137" descr="说明: G:\00各种申报材料\2020\20200611《汉字奥秘》\02插图资料\隶书楷书2-1\鼠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2249" y="1484888"/>
              <a:ext cx="1206947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Text Box 20"/>
          <p:cNvSpPr txBox="1">
            <a:spLocks noChangeArrowheads="1"/>
          </p:cNvSpPr>
          <p:nvPr/>
        </p:nvSpPr>
        <p:spPr bwMode="auto">
          <a:xfrm>
            <a:off x="1188095" y="2720990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itchFamily="2" charset="-122"/>
              </a:rPr>
              <a:t>鼠</a:t>
            </a:r>
          </a:p>
        </p:txBody>
      </p: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1870719" y="2127459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0" dirty="0" err="1">
                <a:solidFill>
                  <a:srgbClr val="FF0000"/>
                </a:solidFill>
                <a:latin typeface="宋体" pitchFamily="2" charset="-122"/>
              </a:rPr>
              <a:t>sh</a:t>
            </a:r>
            <a:r>
              <a:rPr lang="zh-CN" altLang="zh-CN" sz="4400" b="0" dirty="0">
                <a:solidFill>
                  <a:srgbClr val="FF0000"/>
                </a:solidFill>
                <a:latin typeface="宋体" pitchFamily="2" charset="-122"/>
              </a:rPr>
              <a:t>ǔ</a:t>
            </a:r>
            <a:endParaRPr lang="en-US" altLang="zh-CN" sz="4400" b="0" dirty="0">
              <a:solidFill>
                <a:srgbClr val="FF0000"/>
              </a:solidFill>
              <a:latin typeface="宋体" pitchFamily="2" charset="-122"/>
            </a:endParaRPr>
          </a:p>
        </p:txBody>
      </p:sp>
      <p:cxnSp>
        <p:nvCxnSpPr>
          <p:cNvPr id="19" name="直接连接符 18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3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211" y="184783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696085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17" grpId="0" autoUpdateAnimBg="0"/>
      <p:bldP spid="1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6162</TotalTime>
  <Words>114</Words>
  <Application>Microsoft Office PowerPoint</Application>
  <PresentationFormat>全屏显示(16:9)</PresentationFormat>
  <Paragraphs>17</Paragraphs>
  <Slides>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1214</cp:revision>
  <dcterms:created xsi:type="dcterms:W3CDTF">2011-03-21T09:38:00Z</dcterms:created>
  <dcterms:modified xsi:type="dcterms:W3CDTF">2026-07-07T15:09:22Z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