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330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49" d="100"/>
          <a:sy n="149" d="100"/>
        </p:scale>
        <p:origin x="540" y="108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tags" Target="../tags/tag3.xml"/><Relationship Id="rId7" Type="http://schemas.openxmlformats.org/officeDocument/2006/relationships/image" Target="../media/image5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6372200" y="2576974"/>
            <a:ext cx="27368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</a:rPr>
              <a:t>人</a:t>
            </a:r>
          </a:p>
        </p:txBody>
      </p:sp>
      <p:sp>
        <p:nvSpPr>
          <p:cNvPr id="2058" name="Text Box 10"/>
          <p:cNvSpPr txBox="1">
            <a:spLocks noChangeArrowheads="1"/>
          </p:cNvSpPr>
          <p:nvPr/>
        </p:nvSpPr>
        <p:spPr bwMode="auto">
          <a:xfrm>
            <a:off x="7128644" y="1995406"/>
            <a:ext cx="1223963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4400" b="1" dirty="0" err="1">
                <a:solidFill>
                  <a:srgbClr val="FF0000"/>
                </a:solidFill>
                <a:latin typeface="宋体" charset="-122"/>
              </a:rPr>
              <a:t>rén</a:t>
            </a:r>
            <a:endParaRPr lang="en-US" altLang="zh-CN" sz="4400" b="1" dirty="0">
              <a:solidFill>
                <a:srgbClr val="FF0000"/>
              </a:solidFill>
              <a:latin typeface="宋体" charset="-122"/>
            </a:endParaRPr>
          </a:p>
        </p:txBody>
      </p:sp>
      <p:sp>
        <p:nvSpPr>
          <p:cNvPr id="2073" name="Text Box 25"/>
          <p:cNvSpPr txBox="1">
            <a:spLocks noChangeArrowheads="1"/>
          </p:cNvSpPr>
          <p:nvPr/>
        </p:nvSpPr>
        <p:spPr bwMode="auto">
          <a:xfrm>
            <a:off x="3310172" y="2854166"/>
            <a:ext cx="3240361" cy="15234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000" b="1" dirty="0">
                <a:solidFill>
                  <a:srgbClr val="0000CC"/>
                </a:solidFill>
                <a:ea typeface="仿宋_GB2312" pitchFamily="49" charset="-122"/>
              </a:rPr>
              <a:t>     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人，象形字。甲骨文像侧面站立的人形。本义指人类，是所有人的总称。人是能制造工具改造自然并使用语言的高等动物。</a:t>
            </a:r>
          </a:p>
        </p:txBody>
      </p:sp>
      <p:pic>
        <p:nvPicPr>
          <p:cNvPr id="3078" name="Picture 15" descr="F:\新建文件夹\3页侧面站立人形1.jpg3页侧面站立人形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6404" y="2000039"/>
            <a:ext cx="915957" cy="2214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079" name="组合 10"/>
          <p:cNvGrpSpPr>
            <a:grpSpLocks/>
          </p:cNvGrpSpPr>
          <p:nvPr/>
        </p:nvGrpSpPr>
        <p:grpSpPr bwMode="auto">
          <a:xfrm>
            <a:off x="3061469" y="1131590"/>
            <a:ext cx="1006475" cy="1442902"/>
            <a:chOff x="3563938" y="1004368"/>
            <a:chExt cx="1006475" cy="1923436"/>
          </a:xfrm>
        </p:grpSpPr>
        <p:sp>
          <p:nvSpPr>
            <p:cNvPr id="3090" name="Text Box 14"/>
            <p:cNvSpPr txBox="1">
              <a:spLocks noChangeArrowheads="1"/>
            </p:cNvSpPr>
            <p:nvPr/>
          </p:nvSpPr>
          <p:spPr bwMode="auto">
            <a:xfrm>
              <a:off x="3563938" y="2476500"/>
              <a:ext cx="1006475" cy="4513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 dirty="0">
                  <a:ea typeface="黑体" pitchFamily="2" charset="-122"/>
                </a:rPr>
                <a:t>甲骨文</a:t>
              </a:r>
            </a:p>
          </p:txBody>
        </p:sp>
        <p:pic>
          <p:nvPicPr>
            <p:cNvPr id="3091" name="图片 23557" descr="说明: C:\Users\lenovo\Desktop\20200210汉字演变形体\人_甲骨文.jpg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39858" y="1004368"/>
              <a:ext cx="454635" cy="14396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080" name="组合 11"/>
          <p:cNvGrpSpPr>
            <a:grpSpLocks/>
          </p:cNvGrpSpPr>
          <p:nvPr/>
        </p:nvGrpSpPr>
        <p:grpSpPr bwMode="auto">
          <a:xfrm>
            <a:off x="3997573" y="1131590"/>
            <a:ext cx="1006475" cy="1442902"/>
            <a:chOff x="4716463" y="1004368"/>
            <a:chExt cx="1006475" cy="1923436"/>
          </a:xfrm>
        </p:grpSpPr>
        <p:sp>
          <p:nvSpPr>
            <p:cNvPr id="3088" name="Text Box 15"/>
            <p:cNvSpPr txBox="1">
              <a:spLocks noChangeArrowheads="1"/>
            </p:cNvSpPr>
            <p:nvPr/>
          </p:nvSpPr>
          <p:spPr bwMode="auto">
            <a:xfrm>
              <a:off x="4716463" y="2476500"/>
              <a:ext cx="1006475" cy="4513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金文</a:t>
              </a:r>
            </a:p>
          </p:txBody>
        </p:sp>
        <p:pic>
          <p:nvPicPr>
            <p:cNvPr id="3089" name="图片 23558" descr="说明: C:\Users\lenovo\Desktop\20200210汉字演变形体\人_金文.jp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16610" y="1004368"/>
              <a:ext cx="606180" cy="14396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081" name="组合 12"/>
          <p:cNvGrpSpPr>
            <a:grpSpLocks/>
          </p:cNvGrpSpPr>
          <p:nvPr/>
        </p:nvGrpSpPr>
        <p:grpSpPr bwMode="auto">
          <a:xfrm>
            <a:off x="4989693" y="1131590"/>
            <a:ext cx="1006475" cy="1442902"/>
            <a:chOff x="5829985" y="1004368"/>
            <a:chExt cx="1006475" cy="1923436"/>
          </a:xfrm>
        </p:grpSpPr>
        <p:sp>
          <p:nvSpPr>
            <p:cNvPr id="3086" name="Text Box 16"/>
            <p:cNvSpPr txBox="1">
              <a:spLocks noChangeArrowheads="1"/>
            </p:cNvSpPr>
            <p:nvPr/>
          </p:nvSpPr>
          <p:spPr bwMode="auto">
            <a:xfrm>
              <a:off x="5829985" y="2476500"/>
              <a:ext cx="1006475" cy="4513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小篆</a:t>
              </a:r>
            </a:p>
          </p:txBody>
        </p:sp>
        <p:pic>
          <p:nvPicPr>
            <p:cNvPr id="3087" name="图片 23559" descr="说明: C:\Users\lenovo\Desktop\20200210汉字演变形体\人_篆书.jpg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40702" y="1004368"/>
              <a:ext cx="985041" cy="14396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082" name="组合 13"/>
          <p:cNvGrpSpPr>
            <a:grpSpLocks/>
          </p:cNvGrpSpPr>
          <p:nvPr/>
        </p:nvGrpSpPr>
        <p:grpSpPr bwMode="auto">
          <a:xfrm>
            <a:off x="5941591" y="1347614"/>
            <a:ext cx="1578496" cy="1227051"/>
            <a:chOff x="6483544" y="1291293"/>
            <a:chExt cx="1577540" cy="1636821"/>
          </a:xfrm>
        </p:grpSpPr>
        <p:sp>
          <p:nvSpPr>
            <p:cNvPr id="3084" name="Text Box 16"/>
            <p:cNvSpPr txBox="1">
              <a:spLocks noChangeArrowheads="1"/>
            </p:cNvSpPr>
            <p:nvPr/>
          </p:nvSpPr>
          <p:spPr bwMode="auto">
            <a:xfrm>
              <a:off x="6769077" y="2476501"/>
              <a:ext cx="1006475" cy="4516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隶书</a:t>
              </a:r>
            </a:p>
          </p:txBody>
        </p:sp>
        <p:pic>
          <p:nvPicPr>
            <p:cNvPr id="3085" name="图片 10264" descr="说明: G:\00各种申报材料\2020\20200611《汉字奥秘》\02插图资料\隶书楷书1\人_隶书.jpg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83544" y="1291293"/>
              <a:ext cx="1577540" cy="10084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083" name="Rectangle 21"/>
          <p:cNvSpPr>
            <a:spLocks noChangeArrowheads="1"/>
          </p:cNvSpPr>
          <p:nvPr/>
        </p:nvSpPr>
        <p:spPr bwMode="auto">
          <a:xfrm>
            <a:off x="0" y="-59382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cxnSp>
        <p:nvCxnSpPr>
          <p:cNvPr id="19" name="直接连接符 18">
            <a:extLst>
              <a:ext uri="{FF2B5EF4-FFF2-40B4-BE49-F238E27FC236}">
                <a16:creationId xmlns:a16="http://schemas.microsoft.com/office/drawing/2014/main" id="{DA52E5B4-948B-42D9-A2CB-A2120D838924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>
            <a:extLst>
              <a:ext uri="{FF2B5EF4-FFF2-40B4-BE49-F238E27FC236}">
                <a16:creationId xmlns:a16="http://schemas.microsoft.com/office/drawing/2014/main" id="{695FFB27-8378-4390-A25B-70CFC9B1E49D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框 30">
            <a:extLst>
              <a:ext uri="{FF2B5EF4-FFF2-40B4-BE49-F238E27FC236}">
                <a16:creationId xmlns:a16="http://schemas.microsoft.com/office/drawing/2014/main" id="{2B1F426C-F1D3-4E46-8572-0B0E2E6049E4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4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46E1B912-B84D-4015-A25D-34F67D5B3B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文本框 14">
            <a:extLst>
              <a:ext uri="{FF2B5EF4-FFF2-40B4-BE49-F238E27FC236}">
                <a16:creationId xmlns:a16="http://schemas.microsoft.com/office/drawing/2014/main" id="{82E01FD7-072D-4484-8749-205B5A417D35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665661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2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0"/>
                                        <p:tgtEl>
                                          <p:spTgt spid="2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7" grpId="0" autoUpdateAnimBg="0"/>
      <p:bldP spid="2058" grpId="0" autoUpdateAnimBg="0"/>
      <p:bldP spid="2073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6191</TotalTime>
  <Words>55</Words>
  <Application>Microsoft Office PowerPoint</Application>
  <PresentationFormat>全屏显示(16:9)</PresentationFormat>
  <Paragraphs>10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1238</cp:revision>
  <dcterms:created xsi:type="dcterms:W3CDTF">2011-03-21T09:38:00Z</dcterms:created>
  <dcterms:modified xsi:type="dcterms:W3CDTF">2026-07-08T01:10:07Z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