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1" r:id="rId2"/>
    <p:sldId id="312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9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tags" Target="../tags/tag6.xml"/><Relationship Id="rId7" Type="http://schemas.openxmlformats.org/officeDocument/2006/relationships/image" Target="../media/image8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F:\10校本课程_汉字奥秘\20120317汉字奥秘_特色课程\04象形字第四讲：加上事物附带部分_眉瓜\苹果树图片\苹果树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920" y="771550"/>
            <a:ext cx="2696512" cy="1798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 descr="F:\10校本课程_汉字奥秘\20120317汉字奥秘_特色课程\04象形字第四讲：加上事物附带部分_眉瓜\果树图片\桃树0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920" y="2643758"/>
            <a:ext cx="2696512" cy="1913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" descr="F:\10校本课程_汉字奥秘\20120317汉字奥秘_特色课程\04象形字第四讲：加上事物附带部分_眉瓜\果树图片\梨树0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9213" y="1779662"/>
            <a:ext cx="3560744" cy="2230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CDAF92D2-E7C5-4654-994F-A762CAE8AC8A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id="{71FFB502-75F3-4E30-84A0-C56DB5CCF2D4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30">
            <a:extLst>
              <a:ext uri="{FF2B5EF4-FFF2-40B4-BE49-F238E27FC236}">
                <a16:creationId xmlns:a16="http://schemas.microsoft.com/office/drawing/2014/main" id="{63C674BA-E810-4C43-B021-71E000404B2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4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E8CAAAD-6E6E-463D-BC57-80968361D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文本框 14">
            <a:extLst>
              <a:ext uri="{FF2B5EF4-FFF2-40B4-BE49-F238E27FC236}">
                <a16:creationId xmlns:a16="http://schemas.microsoft.com/office/drawing/2014/main" id="{7DA4205E-DD72-4D53-BE71-9ECF5DBC409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47342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id="{CDAF92D2-E7C5-4654-994F-A762CAE8AC8A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>
            <a:extLst>
              <a:ext uri="{FF2B5EF4-FFF2-40B4-BE49-F238E27FC236}">
                <a16:creationId xmlns:a16="http://schemas.microsoft.com/office/drawing/2014/main" id="{71FFB502-75F3-4E30-84A0-C56DB5CCF2D4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30">
            <a:extLst>
              <a:ext uri="{FF2B5EF4-FFF2-40B4-BE49-F238E27FC236}">
                <a16:creationId xmlns:a16="http://schemas.microsoft.com/office/drawing/2014/main" id="{63C674BA-E810-4C43-B021-71E000404B2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44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E8CAAAD-6E6E-463D-BC57-80968361D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文本框 14">
            <a:extLst>
              <a:ext uri="{FF2B5EF4-FFF2-40B4-BE49-F238E27FC236}">
                <a16:creationId xmlns:a16="http://schemas.microsoft.com/office/drawing/2014/main" id="{7DA4205E-DD72-4D53-BE71-9ECF5DBC4090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41" name="Text Box 9">
            <a:extLst>
              <a:ext uri="{FF2B5EF4-FFF2-40B4-BE49-F238E27FC236}">
                <a16:creationId xmlns:a16="http://schemas.microsoft.com/office/drawing/2014/main" id="{59D9178C-3FF4-4B56-AA7F-AC16CDA87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6120" y="2878353"/>
            <a:ext cx="2736850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果</a:t>
            </a:r>
          </a:p>
        </p:txBody>
      </p:sp>
      <p:sp>
        <p:nvSpPr>
          <p:cNvPr id="42" name="Text Box 10">
            <a:extLst>
              <a:ext uri="{FF2B5EF4-FFF2-40B4-BE49-F238E27FC236}">
                <a16:creationId xmlns:a16="http://schemas.microsoft.com/office/drawing/2014/main" id="{E249098D-2456-4451-B512-508CC05D83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3358" y="2414803"/>
            <a:ext cx="1223962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n-US" altLang="zh-CN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guǒ</a:t>
            </a:r>
            <a:endParaRPr lang="en-US" altLang="zh-CN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5" name="Text Box 23">
            <a:extLst>
              <a:ext uri="{FF2B5EF4-FFF2-40B4-BE49-F238E27FC236}">
                <a16:creationId xmlns:a16="http://schemas.microsoft.com/office/drawing/2014/main" id="{B5548952-5424-4C6D-AB65-D2A0F870A5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912" y="3111925"/>
            <a:ext cx="4814658" cy="126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象形字。甲骨文像一棵树上结满果实的样子；金文果实减少为一个，但果形更大更突出；小篆则误果形为田，意思就不明显了。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本义是指树木所结之实，引申义有结局，事情的发展与预料的一样，坚决等。如结果、果然等。又有充实、饱满以及决断等义。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56" name="Picture 2" descr="F:\10校本课程_汉字奥秘\20120317汉字奥秘_特色课程\04象形字第四讲：加上事物附带部分_眉瓜\苹果树图片\苹果树04.jpg">
            <a:extLst>
              <a:ext uri="{FF2B5EF4-FFF2-40B4-BE49-F238E27FC236}">
                <a16:creationId xmlns:a16="http://schemas.microsoft.com/office/drawing/2014/main" id="{A1B4856C-A1D3-4FB5-B3E9-38BBAAD10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400" y="706618"/>
            <a:ext cx="1655539" cy="1651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7" name="组合 16">
            <a:extLst>
              <a:ext uri="{FF2B5EF4-FFF2-40B4-BE49-F238E27FC236}">
                <a16:creationId xmlns:a16="http://schemas.microsoft.com/office/drawing/2014/main" id="{41D66CB8-8D84-4489-BEA2-D0165D30964C}"/>
              </a:ext>
            </a:extLst>
          </p:cNvPr>
          <p:cNvGrpSpPr>
            <a:grpSpLocks/>
          </p:cNvGrpSpPr>
          <p:nvPr/>
        </p:nvGrpSpPr>
        <p:grpSpPr bwMode="auto">
          <a:xfrm>
            <a:off x="3741970" y="1111485"/>
            <a:ext cx="1006475" cy="1512888"/>
            <a:chOff x="3563938" y="3861168"/>
            <a:chExt cx="1006475" cy="1512048"/>
          </a:xfrm>
        </p:grpSpPr>
        <p:sp>
          <p:nvSpPr>
            <p:cNvPr id="58" name="Text Box 14">
              <a:extLst>
                <a:ext uri="{FF2B5EF4-FFF2-40B4-BE49-F238E27FC236}">
                  <a16:creationId xmlns:a16="http://schemas.microsoft.com/office/drawing/2014/main" id="{BD638BF8-6505-4F6F-9224-DDCE49F247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63938" y="50366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59" name="Picture 13" descr="说明: 果_甲骨文">
              <a:extLst>
                <a:ext uri="{FF2B5EF4-FFF2-40B4-BE49-F238E27FC236}">
                  <a16:creationId xmlns:a16="http://schemas.microsoft.com/office/drawing/2014/main" id="{ABCE5AD4-1EB4-4619-A7C2-440716BAF9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3491" y="386116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0" name="组合 17">
            <a:extLst>
              <a:ext uri="{FF2B5EF4-FFF2-40B4-BE49-F238E27FC236}">
                <a16:creationId xmlns:a16="http://schemas.microsoft.com/office/drawing/2014/main" id="{595536D1-B91E-48C3-A079-F88BF429D975}"/>
              </a:ext>
            </a:extLst>
          </p:cNvPr>
          <p:cNvGrpSpPr>
            <a:grpSpLocks/>
          </p:cNvGrpSpPr>
          <p:nvPr/>
        </p:nvGrpSpPr>
        <p:grpSpPr bwMode="auto">
          <a:xfrm>
            <a:off x="4738920" y="1111485"/>
            <a:ext cx="1006475" cy="1512888"/>
            <a:chOff x="4716463" y="3861168"/>
            <a:chExt cx="1006475" cy="1512048"/>
          </a:xfrm>
        </p:grpSpPr>
        <p:sp>
          <p:nvSpPr>
            <p:cNvPr id="61" name="Text Box 15">
              <a:extLst>
                <a:ext uri="{FF2B5EF4-FFF2-40B4-BE49-F238E27FC236}">
                  <a16:creationId xmlns:a16="http://schemas.microsoft.com/office/drawing/2014/main" id="{B46059E3-973F-44FD-8941-4891BD6DC9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16463" y="50366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62" name="图片 19484" descr="说明: C:\Users\lenovo\Desktop\20200210汉字演变形体\果_金文.jpg">
              <a:extLst>
                <a:ext uri="{FF2B5EF4-FFF2-40B4-BE49-F238E27FC236}">
                  <a16:creationId xmlns:a16="http://schemas.microsoft.com/office/drawing/2014/main" id="{B21C07DA-39B0-4F99-8E5B-7EB76E5000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92858" y="386116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3" name="组合 18">
            <a:extLst>
              <a:ext uri="{FF2B5EF4-FFF2-40B4-BE49-F238E27FC236}">
                <a16:creationId xmlns:a16="http://schemas.microsoft.com/office/drawing/2014/main" id="{B3AD1A24-04B1-41CA-A1EF-8946985371C9}"/>
              </a:ext>
            </a:extLst>
          </p:cNvPr>
          <p:cNvGrpSpPr>
            <a:grpSpLocks/>
          </p:cNvGrpSpPr>
          <p:nvPr/>
        </p:nvGrpSpPr>
        <p:grpSpPr bwMode="auto">
          <a:xfrm>
            <a:off x="5735870" y="1111485"/>
            <a:ext cx="1006475" cy="1512888"/>
            <a:chOff x="5868988" y="3861168"/>
            <a:chExt cx="1006475" cy="1512048"/>
          </a:xfrm>
        </p:grpSpPr>
        <p:sp>
          <p:nvSpPr>
            <p:cNvPr id="64" name="Text Box 16">
              <a:extLst>
                <a:ext uri="{FF2B5EF4-FFF2-40B4-BE49-F238E27FC236}">
                  <a16:creationId xmlns:a16="http://schemas.microsoft.com/office/drawing/2014/main" id="{25FB27D0-6AD2-4120-965B-A7A649A240D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8988" y="50366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65" name="图片 19485" descr="说明: C:\Users\lenovo\Desktop\20200210汉字演变形体\果_篆书.jpg">
              <a:extLst>
                <a:ext uri="{FF2B5EF4-FFF2-40B4-BE49-F238E27FC236}">
                  <a16:creationId xmlns:a16="http://schemas.microsoft.com/office/drawing/2014/main" id="{9829B393-1239-450A-9854-5FA2D07149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0646" y="3861168"/>
              <a:ext cx="48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6" name="组合 19">
            <a:extLst>
              <a:ext uri="{FF2B5EF4-FFF2-40B4-BE49-F238E27FC236}">
                <a16:creationId xmlns:a16="http://schemas.microsoft.com/office/drawing/2014/main" id="{29D43F65-6487-4DEC-AAE3-0E8C56D40A68}"/>
              </a:ext>
            </a:extLst>
          </p:cNvPr>
          <p:cNvGrpSpPr>
            <a:grpSpLocks/>
          </p:cNvGrpSpPr>
          <p:nvPr/>
        </p:nvGrpSpPr>
        <p:grpSpPr bwMode="auto">
          <a:xfrm>
            <a:off x="6732820" y="1255948"/>
            <a:ext cx="1100137" cy="1368425"/>
            <a:chOff x="6543116" y="4005168"/>
            <a:chExt cx="1101176" cy="1368048"/>
          </a:xfrm>
        </p:grpSpPr>
        <p:sp>
          <p:nvSpPr>
            <p:cNvPr id="67" name="Text Box 16">
              <a:extLst>
                <a:ext uri="{FF2B5EF4-FFF2-40B4-BE49-F238E27FC236}">
                  <a16:creationId xmlns:a16="http://schemas.microsoft.com/office/drawing/2014/main" id="{E8578DF1-B15B-4DF7-996B-7C75BFC568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0467" y="50366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68" name="图片 5144" descr="说明: G:\00各种申报材料\2020\20200611《汉字奥秘》\02插图资料\隶书楷书1\果_隶书.jpg">
              <a:extLst>
                <a:ext uri="{FF2B5EF4-FFF2-40B4-BE49-F238E27FC236}">
                  <a16:creationId xmlns:a16="http://schemas.microsoft.com/office/drawing/2014/main" id="{CC97A8CF-1044-4A36-9273-553D6F2623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3116" y="4005168"/>
              <a:ext cx="1101176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9" name="组合 20">
            <a:extLst>
              <a:ext uri="{FF2B5EF4-FFF2-40B4-BE49-F238E27FC236}">
                <a16:creationId xmlns:a16="http://schemas.microsoft.com/office/drawing/2014/main" id="{17A17C7A-4A08-4591-B017-7E416C5EB233}"/>
              </a:ext>
            </a:extLst>
          </p:cNvPr>
          <p:cNvGrpSpPr>
            <a:grpSpLocks/>
          </p:cNvGrpSpPr>
          <p:nvPr/>
        </p:nvGrpSpPr>
        <p:grpSpPr bwMode="auto">
          <a:xfrm>
            <a:off x="7823432" y="1111485"/>
            <a:ext cx="1108075" cy="1512888"/>
            <a:chOff x="7645226" y="3861168"/>
            <a:chExt cx="1108421" cy="1512048"/>
          </a:xfrm>
        </p:grpSpPr>
        <p:sp>
          <p:nvSpPr>
            <p:cNvPr id="70" name="Text Box 16">
              <a:extLst>
                <a:ext uri="{FF2B5EF4-FFF2-40B4-BE49-F238E27FC236}">
                  <a16:creationId xmlns:a16="http://schemas.microsoft.com/office/drawing/2014/main" id="{9B95F64E-C738-49F8-8829-D7AEED4005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96199" y="503666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71" name="图片 5145" descr="说明: G:\00各种申报材料\2020\20200611《汉字奥秘》\02插图资料\隶书楷书1\果_楷书.jpg">
              <a:extLst>
                <a:ext uri="{FF2B5EF4-FFF2-40B4-BE49-F238E27FC236}">
                  <a16:creationId xmlns:a16="http://schemas.microsoft.com/office/drawing/2014/main" id="{5C2E61D2-1D26-4789-9D75-2091567F42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45226" y="3861168"/>
              <a:ext cx="110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56634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5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6190</TotalTime>
  <Words>122</Words>
  <Application>Microsoft Office PowerPoint</Application>
  <PresentationFormat>全屏显示(16:9)</PresentationFormat>
  <Paragraphs>15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1237</cp:revision>
  <dcterms:created xsi:type="dcterms:W3CDTF">2011-03-21T09:38:00Z</dcterms:created>
  <dcterms:modified xsi:type="dcterms:W3CDTF">2026-07-08T01:06:18Z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