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99" r:id="rId2"/>
    <p:sldId id="290" r:id="rId3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6257" autoAdjust="0"/>
  </p:normalViewPr>
  <p:slideViewPr>
    <p:cSldViewPr>
      <p:cViewPr varScale="1">
        <p:scale>
          <a:sx n="149" d="100"/>
          <a:sy n="149" d="100"/>
        </p:scale>
        <p:origin x="540" y="96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2</a:t>
            </a:fld>
            <a:endParaRPr lang="zh-CN" alt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13" Type="http://schemas.openxmlformats.org/officeDocument/2006/relationships/image" Target="../media/image9.jpeg"/><Relationship Id="rId3" Type="http://schemas.openxmlformats.org/officeDocument/2006/relationships/tags" Target="../tags/tag1.xml"/><Relationship Id="rId7" Type="http://schemas.openxmlformats.org/officeDocument/2006/relationships/image" Target="../media/image3.png"/><Relationship Id="rId12" Type="http://schemas.openxmlformats.org/officeDocument/2006/relationships/image" Target="../media/image8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slideLayout" Target="../slideLayouts/slideLayout7.xml"/><Relationship Id="rId11" Type="http://schemas.openxmlformats.org/officeDocument/2006/relationships/image" Target="../media/image7.jpeg"/><Relationship Id="rId5" Type="http://schemas.openxmlformats.org/officeDocument/2006/relationships/tags" Target="../tags/tag3.xml"/><Relationship Id="rId15" Type="http://schemas.openxmlformats.org/officeDocument/2006/relationships/image" Target="../media/image11.jpeg"/><Relationship Id="rId10" Type="http://schemas.openxmlformats.org/officeDocument/2006/relationships/image" Target="../media/image6.jpeg"/><Relationship Id="rId4" Type="http://schemas.openxmlformats.org/officeDocument/2006/relationships/tags" Target="../tags/tag2.xml"/><Relationship Id="rId9" Type="http://schemas.openxmlformats.org/officeDocument/2006/relationships/image" Target="../media/image5.jpeg"/><Relationship Id="rId14" Type="http://schemas.openxmlformats.org/officeDocument/2006/relationships/image" Target="../media/image10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gif"/><Relationship Id="rId3" Type="http://schemas.openxmlformats.org/officeDocument/2006/relationships/tags" Target="../tags/tag6.xml"/><Relationship Id="rId7" Type="http://schemas.openxmlformats.org/officeDocument/2006/relationships/image" Target="../media/image12.jpeg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image" Target="../media/image11.jpe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1043608" y="2378149"/>
            <a:ext cx="29527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龟</a:t>
            </a:r>
          </a:p>
        </p:txBody>
      </p:sp>
      <p:sp>
        <p:nvSpPr>
          <p:cNvPr id="3" name="Text Box 5"/>
          <p:cNvSpPr txBox="1">
            <a:spLocks noChangeArrowheads="1"/>
          </p:cNvSpPr>
          <p:nvPr/>
        </p:nvSpPr>
        <p:spPr bwMode="auto">
          <a:xfrm>
            <a:off x="1943721" y="1779662"/>
            <a:ext cx="1152525" cy="76835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n-US" altLang="zh-CN" sz="4400" b="0" dirty="0" err="1">
                <a:solidFill>
                  <a:srgbClr val="FF0000"/>
                </a:solidFill>
                <a:latin typeface="+mn-lt"/>
              </a:rPr>
              <a:t>gu</a:t>
            </a:r>
            <a:r>
              <a:rPr lang="zh-CN" altLang="zh-CN" sz="4400" b="0" dirty="0">
                <a:solidFill>
                  <a:srgbClr val="FF0000"/>
                </a:solidFill>
                <a:latin typeface="+mn-lt"/>
              </a:rPr>
              <a:t>ī</a:t>
            </a:r>
            <a:endParaRPr lang="en-US" altLang="zh-CN" sz="4400" b="0" dirty="0">
              <a:solidFill>
                <a:srgbClr val="FF0000"/>
              </a:solidFill>
              <a:latin typeface="+mn-lt"/>
            </a:endParaRPr>
          </a:p>
        </p:txBody>
      </p:sp>
      <p:pic>
        <p:nvPicPr>
          <p:cNvPr id="5" name="Picture 9" descr="龟001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2545043"/>
            <a:ext cx="1784655" cy="21268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" name="组合 12"/>
          <p:cNvGrpSpPr>
            <a:grpSpLocks/>
          </p:cNvGrpSpPr>
          <p:nvPr/>
        </p:nvGrpSpPr>
        <p:grpSpPr bwMode="auto">
          <a:xfrm>
            <a:off x="3131840" y="1059582"/>
            <a:ext cx="1006475" cy="1471612"/>
            <a:chOff x="3563938" y="1340768"/>
            <a:chExt cx="1006475" cy="1472282"/>
          </a:xfrm>
        </p:grpSpPr>
        <p:sp>
          <p:nvSpPr>
            <p:cNvPr id="7" name="Text Box 14"/>
            <p:cNvSpPr txBox="1">
              <a:spLocks noChangeArrowheads="1"/>
            </p:cNvSpPr>
            <p:nvPr/>
          </p:nvSpPr>
          <p:spPr bwMode="auto">
            <a:xfrm>
              <a:off x="3563938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 dirty="0">
                  <a:ea typeface="黑体" pitchFamily="2" charset="-122"/>
                </a:rPr>
                <a:t>甲骨文</a:t>
              </a:r>
            </a:p>
          </p:txBody>
        </p:sp>
        <p:pic>
          <p:nvPicPr>
            <p:cNvPr id="8" name="图片 12" descr="说明: G:\00各种申报材料\2020\《汉字文化》文本教材\20200210汉字演变形体\龟_甲骨文.jpg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82965" y="1340768"/>
              <a:ext cx="568421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" name="组合 13"/>
          <p:cNvGrpSpPr>
            <a:grpSpLocks/>
          </p:cNvGrpSpPr>
          <p:nvPr/>
        </p:nvGrpSpPr>
        <p:grpSpPr bwMode="auto">
          <a:xfrm>
            <a:off x="4225628" y="1059582"/>
            <a:ext cx="1006475" cy="1471612"/>
            <a:chOff x="4656932" y="1340768"/>
            <a:chExt cx="1006475" cy="1472282"/>
          </a:xfrm>
        </p:grpSpPr>
        <p:sp>
          <p:nvSpPr>
            <p:cNvPr id="10" name="Text Box 15"/>
            <p:cNvSpPr txBox="1">
              <a:spLocks noChangeArrowheads="1"/>
            </p:cNvSpPr>
            <p:nvPr/>
          </p:nvSpPr>
          <p:spPr bwMode="auto">
            <a:xfrm>
              <a:off x="4656932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金文</a:t>
              </a:r>
            </a:p>
          </p:txBody>
        </p:sp>
        <p:pic>
          <p:nvPicPr>
            <p:cNvPr id="11" name="图片 4158" descr="说明: G:\00各种申报材料\2020\《汉字文化》文本教材\20200210汉字演变形体\龟_金文.jpg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62801" y="1340768"/>
              <a:ext cx="994737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2" name="组合 14"/>
          <p:cNvGrpSpPr>
            <a:grpSpLocks/>
          </p:cNvGrpSpPr>
          <p:nvPr/>
        </p:nvGrpSpPr>
        <p:grpSpPr bwMode="auto">
          <a:xfrm>
            <a:off x="5346403" y="1059582"/>
            <a:ext cx="1006475" cy="1471612"/>
            <a:chOff x="5778861" y="1340768"/>
            <a:chExt cx="1006475" cy="1472282"/>
          </a:xfrm>
        </p:grpSpPr>
        <p:sp>
          <p:nvSpPr>
            <p:cNvPr id="13" name="Text Box 16"/>
            <p:cNvSpPr txBox="1">
              <a:spLocks noChangeArrowheads="1"/>
            </p:cNvSpPr>
            <p:nvPr/>
          </p:nvSpPr>
          <p:spPr bwMode="auto">
            <a:xfrm>
              <a:off x="5778861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 dirty="0">
                  <a:ea typeface="黑体" pitchFamily="2" charset="-122"/>
                </a:rPr>
                <a:t>小篆</a:t>
              </a:r>
            </a:p>
          </p:txBody>
        </p:sp>
        <p:pic>
          <p:nvPicPr>
            <p:cNvPr id="14" name="图片 11" descr="说明: G:\00各种申报材料\2020\《汉字文化》文本教材\20200210汉字演变形体\龟_篆书.jpg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26835" y="1340768"/>
              <a:ext cx="710526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5" name="组合 15"/>
          <p:cNvGrpSpPr>
            <a:grpSpLocks/>
          </p:cNvGrpSpPr>
          <p:nvPr/>
        </p:nvGrpSpPr>
        <p:grpSpPr bwMode="auto">
          <a:xfrm>
            <a:off x="6443589" y="1059582"/>
            <a:ext cx="1165225" cy="1471612"/>
            <a:chOff x="6530937" y="1340768"/>
            <a:chExt cx="1165263" cy="1472282"/>
          </a:xfrm>
        </p:grpSpPr>
        <p:sp>
          <p:nvSpPr>
            <p:cNvPr id="16" name="Text Box 16"/>
            <p:cNvSpPr txBox="1">
              <a:spLocks noChangeArrowheads="1"/>
            </p:cNvSpPr>
            <p:nvPr/>
          </p:nvSpPr>
          <p:spPr bwMode="auto">
            <a:xfrm>
              <a:off x="6610331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隶书</a:t>
              </a:r>
            </a:p>
          </p:txBody>
        </p:sp>
        <p:pic>
          <p:nvPicPr>
            <p:cNvPr id="17" name="图片 28" descr="说明: G:\00各种申报材料\2020\20200611《汉字奥秘》\02插图资料\隶书楷书1\龟_隶书.jpg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30937" y="1340768"/>
              <a:ext cx="1165263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8" name="组合 17"/>
          <p:cNvGrpSpPr>
            <a:grpSpLocks/>
          </p:cNvGrpSpPr>
          <p:nvPr/>
        </p:nvGrpSpPr>
        <p:grpSpPr bwMode="auto">
          <a:xfrm>
            <a:off x="3992265" y="3188369"/>
            <a:ext cx="1006475" cy="1471613"/>
            <a:chOff x="7701756" y="1340768"/>
            <a:chExt cx="1006475" cy="1472282"/>
          </a:xfrm>
        </p:grpSpPr>
        <p:sp>
          <p:nvSpPr>
            <p:cNvPr id="19" name="Text Box 16"/>
            <p:cNvSpPr txBox="1">
              <a:spLocks noChangeArrowheads="1"/>
            </p:cNvSpPr>
            <p:nvPr/>
          </p:nvSpPr>
          <p:spPr bwMode="auto">
            <a:xfrm>
              <a:off x="7701756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楷书</a:t>
              </a:r>
            </a:p>
          </p:txBody>
        </p:sp>
        <p:pic>
          <p:nvPicPr>
            <p:cNvPr id="20" name="图片 5133" descr="说明: G:\00各种申报材料\2020\20200611《汉字奥秘》\02插图资料\隶书楷书1\龟_楷书2.gif"/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07625" y="1340768"/>
              <a:ext cx="994737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1" name="组合 16"/>
          <p:cNvGrpSpPr>
            <a:grpSpLocks/>
          </p:cNvGrpSpPr>
          <p:nvPr/>
        </p:nvGrpSpPr>
        <p:grpSpPr bwMode="auto">
          <a:xfrm>
            <a:off x="5336878" y="3170907"/>
            <a:ext cx="1079500" cy="1489075"/>
            <a:chOff x="5192518" y="3717032"/>
            <a:chExt cx="1080000" cy="1488678"/>
          </a:xfrm>
        </p:grpSpPr>
        <p:pic>
          <p:nvPicPr>
            <p:cNvPr id="22" name="图片 5132" descr="说明: G:\00各种申报材料\2020\20200611《汉字奥秘》\02插图资料\隶书楷书1\龟_楷书1.jpg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92518" y="3717032"/>
              <a:ext cx="1080000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" name="Text Box 16"/>
            <p:cNvSpPr txBox="1">
              <a:spLocks noChangeArrowheads="1"/>
            </p:cNvSpPr>
            <p:nvPr/>
          </p:nvSpPr>
          <p:spPr bwMode="auto">
            <a:xfrm>
              <a:off x="5229281" y="486916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楷书</a:t>
              </a:r>
            </a:p>
          </p:txBody>
        </p:sp>
      </p:grpSp>
      <p:pic>
        <p:nvPicPr>
          <p:cNvPr id="24" name="D7B52817.WAV">
            <a:hlinkClick r:id="" action="ppaction://media"/>
          </p:cNvPr>
          <p:cNvPicPr>
            <a:picLocks noChangeAspect="1" noChangeArrowheads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9154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5" name="直接连接符 24">
            <a:extLst>
              <a:ext uri="{FF2B5EF4-FFF2-40B4-BE49-F238E27FC236}">
                <a16:creationId xmlns:a16="http://schemas.microsoft.com/office/drawing/2014/main" id="{DE042FEB-E92F-4C45-B69E-52DA5BCC7C14}"/>
              </a:ext>
            </a:extLst>
          </p:cNvPr>
          <p:cNvCxnSpPr/>
          <p:nvPr>
            <p:custDataLst>
              <p:tags r:id="rId3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>
            <a:extLst>
              <a:ext uri="{FF2B5EF4-FFF2-40B4-BE49-F238E27FC236}">
                <a16:creationId xmlns:a16="http://schemas.microsoft.com/office/drawing/2014/main" id="{EE5BABE6-FFC9-4F42-87FC-D2CA3319BD8E}"/>
              </a:ext>
            </a:extLst>
          </p:cNvPr>
          <p:cNvCxnSpPr/>
          <p:nvPr>
            <p:custDataLst>
              <p:tags r:id="rId4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文本框 30">
            <a:extLst>
              <a:ext uri="{FF2B5EF4-FFF2-40B4-BE49-F238E27FC236}">
                <a16:creationId xmlns:a16="http://schemas.microsoft.com/office/drawing/2014/main" id="{C641E678-7BF8-4B74-B894-684082434A67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30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6F378C99-C5BF-4D2D-AE42-4C55749B61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文本框 14">
            <a:extLst>
              <a:ext uri="{FF2B5EF4-FFF2-40B4-BE49-F238E27FC236}">
                <a16:creationId xmlns:a16="http://schemas.microsoft.com/office/drawing/2014/main" id="{D6C7143D-BECD-4159-94C6-FD9BA02FACA8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9445936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000"/>
                            </p:stCondLst>
                            <p:childTnLst>
                              <p:par>
                                <p:cTn id="3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72500">
                <p:cTn id="65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</p:childTnLst>
        </p:cTn>
      </p:par>
    </p:tnLst>
    <p:bldLst>
      <p:bldP spid="2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id="{1E989DBC-6162-4875-A3C4-14B4BC772427}"/>
              </a:ext>
            </a:extLst>
          </p:cNvPr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>
            <a:extLst>
              <a:ext uri="{FF2B5EF4-FFF2-40B4-BE49-F238E27FC236}">
                <a16:creationId xmlns:a16="http://schemas.microsoft.com/office/drawing/2014/main" id="{3790A116-36D8-4B40-9472-CB0082B38FFE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30">
            <a:extLst>
              <a:ext uri="{FF2B5EF4-FFF2-40B4-BE49-F238E27FC236}">
                <a16:creationId xmlns:a16="http://schemas.microsoft.com/office/drawing/2014/main" id="{EDE19B01-5CE5-4410-A607-0842C8F57922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8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344958B9-E2E5-4429-A5C7-8206A4B0FE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文本框 14">
            <a:extLst>
              <a:ext uri="{FF2B5EF4-FFF2-40B4-BE49-F238E27FC236}">
                <a16:creationId xmlns:a16="http://schemas.microsoft.com/office/drawing/2014/main" id="{0B7C0FC8-5445-45E9-90A4-5527588410BB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  <p:pic>
        <p:nvPicPr>
          <p:cNvPr id="26" name="Picture 4" descr="zic02192">
            <a:extLst>
              <a:ext uri="{FF2B5EF4-FFF2-40B4-BE49-F238E27FC236}">
                <a16:creationId xmlns:a16="http://schemas.microsoft.com/office/drawing/2014/main" id="{727B0991-7812-402A-BC03-587C51EC59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0246" y="3134717"/>
            <a:ext cx="3123665" cy="15196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7" descr="龟3">
            <a:extLst>
              <a:ext uri="{FF2B5EF4-FFF2-40B4-BE49-F238E27FC236}">
                <a16:creationId xmlns:a16="http://schemas.microsoft.com/office/drawing/2014/main" id="{766B1171-8B9C-47AF-834F-F7B2BEF5731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2773505"/>
            <a:ext cx="863600" cy="992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" name="Text Box 9">
            <a:extLst>
              <a:ext uri="{FF2B5EF4-FFF2-40B4-BE49-F238E27FC236}">
                <a16:creationId xmlns:a16="http://schemas.microsoft.com/office/drawing/2014/main" id="{22DAB3FE-6680-4693-B994-3F6E5CC257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95736" y="656930"/>
            <a:ext cx="22320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1800" b="1" dirty="0">
                <a:solidFill>
                  <a:srgbClr val="FF3300"/>
                </a:solidFill>
                <a:ea typeface="黑体" panose="02010609060101010101" pitchFamily="49" charset="-122"/>
              </a:rPr>
              <a:t>讲故事</a:t>
            </a:r>
          </a:p>
        </p:txBody>
      </p:sp>
      <p:sp>
        <p:nvSpPr>
          <p:cNvPr id="32" name="Text Box 10">
            <a:extLst>
              <a:ext uri="{FF2B5EF4-FFF2-40B4-BE49-F238E27FC236}">
                <a16:creationId xmlns:a16="http://schemas.microsoft.com/office/drawing/2014/main" id="{1B820E96-BEFD-4DD5-BF18-478A4F1E98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8525" y="1161648"/>
            <a:ext cx="6480175" cy="14446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  <a:buFontTx/>
              <a:buNone/>
            </a:pPr>
            <a:r>
              <a:rPr lang="en-US" altLang="zh-CN" sz="1200" b="0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  <a:r>
              <a:rPr lang="zh-CN" altLang="en-US" sz="1200" b="0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现在，“乌龟王八蛋”是骂人的话，可是古人很崇拜龟，因为它长寿，所以很多人起名叫龟年，希望像乌龟一样长命百岁，不是有句古话叫“千年的乌龟万年的鳖” 嘛</a:t>
            </a:r>
            <a:r>
              <a:rPr lang="en-US" altLang="zh-CN" sz="1200" b="0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! </a:t>
            </a:r>
            <a:r>
              <a:rPr lang="zh-CN" altLang="en-US" sz="1200" b="0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日本人也非常喜欢乌龟，所以有“忍者神龟”。话说唐代有一个著名音乐家叫李龟年，既会唱歌，又善于演奏乐器。后来唐朝发生了叛乱，他从皇宫里逃到了江南。一天，他与老朋友杜甫重逢，杜甫感慨万千，写下了著名的</a:t>
            </a:r>
            <a:r>
              <a:rPr lang="en-US" altLang="zh-CN" sz="1200" b="0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1200" b="0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江南逢李龟年</a:t>
            </a:r>
            <a:r>
              <a:rPr lang="en-US" altLang="zh-CN" sz="1200" b="0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r>
              <a:rPr lang="zh-CN" altLang="en-US" sz="1200" b="0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诗。</a:t>
            </a:r>
          </a:p>
        </p:txBody>
      </p:sp>
      <p:sp>
        <p:nvSpPr>
          <p:cNvPr id="33" name="Text Box 11">
            <a:extLst>
              <a:ext uri="{FF2B5EF4-FFF2-40B4-BE49-F238E27FC236}">
                <a16:creationId xmlns:a16="http://schemas.microsoft.com/office/drawing/2014/main" id="{3717C601-D52C-418B-A2A5-C37155CDFF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84168" y="2845522"/>
            <a:ext cx="2195201" cy="17216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zh-CN" altLang="en-US" sz="1200" b="0" dirty="0">
                <a:solidFill>
                  <a:srgbClr val="0000FF"/>
                </a:solidFill>
                <a:latin typeface="+mn-ea"/>
                <a:ea typeface="+mn-ea"/>
              </a:rPr>
              <a:t>江南逢李龟年</a:t>
            </a:r>
            <a:endParaRPr lang="en-US" altLang="zh-CN" sz="1200" b="0" dirty="0">
              <a:solidFill>
                <a:srgbClr val="0000FF"/>
              </a:solidFill>
              <a:latin typeface="+mn-ea"/>
              <a:ea typeface="+mn-ea"/>
            </a:endParaRP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zh-CN" altLang="en-US" sz="1200" b="0" dirty="0">
                <a:solidFill>
                  <a:srgbClr val="0000FF"/>
                </a:solidFill>
                <a:latin typeface="+mn-ea"/>
                <a:ea typeface="+mn-ea"/>
              </a:rPr>
              <a:t>唐  杜甫 </a:t>
            </a: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zh-CN" altLang="en-US" sz="1200" b="0" dirty="0">
                <a:solidFill>
                  <a:srgbClr val="0000FF"/>
                </a:solidFill>
                <a:latin typeface="+mn-ea"/>
                <a:ea typeface="+mn-ea"/>
              </a:rPr>
              <a:t>岐王宅里寻常见，</a:t>
            </a:r>
            <a:endParaRPr lang="en-US" altLang="zh-CN" sz="1200" b="0" dirty="0">
              <a:solidFill>
                <a:srgbClr val="0000FF"/>
              </a:solidFill>
              <a:latin typeface="+mn-ea"/>
              <a:ea typeface="+mn-ea"/>
            </a:endParaRP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zh-CN" altLang="en-US" sz="1200" b="0" dirty="0">
                <a:solidFill>
                  <a:srgbClr val="0000FF"/>
                </a:solidFill>
                <a:latin typeface="+mn-ea"/>
                <a:ea typeface="+mn-ea"/>
              </a:rPr>
              <a:t>崔九堂前几度闻。</a:t>
            </a: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zh-CN" altLang="en-US" sz="1200" b="0" dirty="0">
                <a:solidFill>
                  <a:srgbClr val="0000FF"/>
                </a:solidFill>
                <a:latin typeface="+mn-ea"/>
                <a:ea typeface="+mn-ea"/>
              </a:rPr>
              <a:t>正是江南好风景，</a:t>
            </a:r>
            <a:endParaRPr lang="en-US" altLang="zh-CN" sz="1200" b="0" dirty="0">
              <a:solidFill>
                <a:srgbClr val="0000FF"/>
              </a:solidFill>
              <a:latin typeface="+mn-ea"/>
              <a:ea typeface="+mn-ea"/>
            </a:endParaRP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zh-CN" altLang="en-US" sz="1200" b="0" dirty="0">
                <a:solidFill>
                  <a:srgbClr val="0000FF"/>
                </a:solidFill>
                <a:latin typeface="+mn-ea"/>
                <a:ea typeface="+mn-ea"/>
              </a:rPr>
              <a:t>落花时节又逢君</a:t>
            </a:r>
            <a:r>
              <a:rPr lang="zh-CN" altLang="en-US" sz="1200" dirty="0">
                <a:solidFill>
                  <a:srgbClr val="0000FF"/>
                </a:solidFill>
                <a:latin typeface="+mn-ea"/>
                <a:ea typeface="+mn-ea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358852152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000"/>
                            </p:stCondLst>
                            <p:childTnLst>
                              <p:par>
                                <p:cTn id="23" presetID="4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6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ppt_x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019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076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169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0296"/>
                                          </p:val>
                                        </p:tav>
                                        <p:tav tm="25000">
                                          <p:val>
                                            <p:strVal val="ppt_y+0.0454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0639"/>
                                          </p:val>
                                        </p:tav>
                                        <p:tav tm="35000">
                                          <p:val>
                                            <p:strVal val="ppt_y+0.0846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071"/>
                                          </p:val>
                                        </p:tav>
                                        <p:tav tm="45000">
                                          <p:val>
                                            <p:strVal val="ppt_y+0.1307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y+0.1792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029"/>
                                          </p:val>
                                        </p:tav>
                                        <p:tav tm="65000">
                                          <p:val>
                                            <p:strVal val="ppt_y+0.2253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461"/>
                                          </p:val>
                                        </p:tav>
                                        <p:tav tm="75000">
                                          <p:val>
                                            <p:strVal val="ppt_y+0.2646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2804"/>
                                          </p:val>
                                        </p:tav>
                                        <p:tav tm="85000">
                                          <p:val>
                                            <p:strVal val="ppt_y+0.2931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024"/>
                                          </p:val>
                                        </p:tav>
                                        <p:tav tm="95000">
                                          <p:val>
                                            <p:strVal val="ppt_y+0.308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100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6179</TotalTime>
  <Words>194</Words>
  <Application>Microsoft Office PowerPoint</Application>
  <PresentationFormat>全屏显示(16:9)</PresentationFormat>
  <Paragraphs>23</Paragraphs>
  <Slides>2</Slides>
  <Notes>1</Notes>
  <HiddenSlides>0</HiddenSlides>
  <MMClips>1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9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1234</cp:revision>
  <dcterms:created xsi:type="dcterms:W3CDTF">2011-03-21T09:38:00Z</dcterms:created>
  <dcterms:modified xsi:type="dcterms:W3CDTF">2026-07-08T00:46:15Z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