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1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5" name="Text Box 9">
            <a:extLst>
              <a:ext uri="{FF2B5EF4-FFF2-40B4-BE49-F238E27FC236}">
                <a16:creationId xmlns:a16="http://schemas.microsoft.com/office/drawing/2014/main" id="{7AD230D7-3E99-41FA-81DE-6ADCB7F4F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7678" y="2891309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州</a:t>
            </a: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5503419D-670A-46D8-9FB1-3FA1A982F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503" y="2427759"/>
            <a:ext cx="1727200" cy="7699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zhōu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7" name="Text Box 23">
            <a:extLst>
              <a:ext uri="{FF2B5EF4-FFF2-40B4-BE49-F238E27FC236}">
                <a16:creationId xmlns:a16="http://schemas.microsoft.com/office/drawing/2014/main" id="{697A5CB8-33C7-4C4E-B10E-52DDD8DB28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039" y="3023251"/>
            <a:ext cx="5040225" cy="149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州，象形字。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甲骨文、金文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字形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，像一条河流，中间的小圆圈代表河中的小沙洲。本义是指水中的陆地，即河流中高出水面的土地。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相传上古时洪水泛滥，大禹治水后，把天下划分为九州。于是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州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字成为古代行政区域的专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用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。后来，人们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另造了“洲”字来代替它的本义。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</a:p>
        </p:txBody>
      </p:sp>
      <p:grpSp>
        <p:nvGrpSpPr>
          <p:cNvPr id="31" name="组合 20">
            <a:extLst>
              <a:ext uri="{FF2B5EF4-FFF2-40B4-BE49-F238E27FC236}">
                <a16:creationId xmlns:a16="http://schemas.microsoft.com/office/drawing/2014/main" id="{14489C41-2614-4A61-8E90-15D31E8D6D4A}"/>
              </a:ext>
            </a:extLst>
          </p:cNvPr>
          <p:cNvGrpSpPr>
            <a:grpSpLocks/>
          </p:cNvGrpSpPr>
          <p:nvPr/>
        </p:nvGrpSpPr>
        <p:grpSpPr bwMode="auto">
          <a:xfrm>
            <a:off x="6426957" y="863700"/>
            <a:ext cx="1008062" cy="1584325"/>
            <a:chOff x="4640721" y="1268760"/>
            <a:chExt cx="1008062" cy="1584176"/>
          </a:xfrm>
        </p:grpSpPr>
        <p:sp>
          <p:nvSpPr>
            <p:cNvPr id="32" name="Text Box 6">
              <a:extLst>
                <a:ext uri="{FF2B5EF4-FFF2-40B4-BE49-F238E27FC236}">
                  <a16:creationId xmlns:a16="http://schemas.microsoft.com/office/drawing/2014/main" id="{E3604A56-A6DF-409A-A0F1-9CD2539794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40721" y="2516386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33" name="Picture 2" descr="F:\10校本课程_汉字奥秘\20120317汉字奥秘_特色课程\04象形字第四讲：加上事物附带部分_眉瓜\州图片\州_甲骨文.gif">
              <a:extLst>
                <a:ext uri="{FF2B5EF4-FFF2-40B4-BE49-F238E27FC236}">
                  <a16:creationId xmlns:a16="http://schemas.microsoft.com/office/drawing/2014/main" id="{6A8F758C-9178-43E9-816D-4C87B826C4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9331" y="1268760"/>
              <a:ext cx="91084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" name="组合 19">
            <a:extLst>
              <a:ext uri="{FF2B5EF4-FFF2-40B4-BE49-F238E27FC236}">
                <a16:creationId xmlns:a16="http://schemas.microsoft.com/office/drawing/2014/main" id="{B0671684-448F-4C8A-A5E1-E284BDB22818}"/>
              </a:ext>
            </a:extLst>
          </p:cNvPr>
          <p:cNvGrpSpPr>
            <a:grpSpLocks/>
          </p:cNvGrpSpPr>
          <p:nvPr/>
        </p:nvGrpSpPr>
        <p:grpSpPr bwMode="auto">
          <a:xfrm>
            <a:off x="5166482" y="863700"/>
            <a:ext cx="1008062" cy="1584325"/>
            <a:chOff x="3202905" y="1268760"/>
            <a:chExt cx="1008062" cy="1584176"/>
          </a:xfrm>
        </p:grpSpPr>
        <p:sp>
          <p:nvSpPr>
            <p:cNvPr id="35" name="Text Box 5">
              <a:extLst>
                <a:ext uri="{FF2B5EF4-FFF2-40B4-BE49-F238E27FC236}">
                  <a16:creationId xmlns:a16="http://schemas.microsoft.com/office/drawing/2014/main" id="{69BB9179-854C-4265-810C-6BFA2FACD7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2905" y="2516386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36" name="Picture 3" descr="F:\10校本课程_汉字奥秘\20120317汉字奥秘_特色课程\04象形字第四讲：加上事物附带部分_眉瓜\州图片\州_金文.gif">
              <a:extLst>
                <a:ext uri="{FF2B5EF4-FFF2-40B4-BE49-F238E27FC236}">
                  <a16:creationId xmlns:a16="http://schemas.microsoft.com/office/drawing/2014/main" id="{A4830C68-B606-4CE8-8845-8709BCE569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4793" y="1268760"/>
              <a:ext cx="78428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7" name="组合 21">
            <a:extLst>
              <a:ext uri="{FF2B5EF4-FFF2-40B4-BE49-F238E27FC236}">
                <a16:creationId xmlns:a16="http://schemas.microsoft.com/office/drawing/2014/main" id="{E6AB27C0-F0DA-495F-AF83-2FDEDF414C89}"/>
              </a:ext>
            </a:extLst>
          </p:cNvPr>
          <p:cNvGrpSpPr>
            <a:grpSpLocks/>
          </p:cNvGrpSpPr>
          <p:nvPr/>
        </p:nvGrpSpPr>
        <p:grpSpPr bwMode="auto">
          <a:xfrm>
            <a:off x="7687432" y="863700"/>
            <a:ext cx="1008062" cy="1584325"/>
            <a:chOff x="6084217" y="1268760"/>
            <a:chExt cx="1008063" cy="1584176"/>
          </a:xfrm>
        </p:grpSpPr>
        <p:sp>
          <p:nvSpPr>
            <p:cNvPr id="38" name="Text Box 7">
              <a:extLst>
                <a:ext uri="{FF2B5EF4-FFF2-40B4-BE49-F238E27FC236}">
                  <a16:creationId xmlns:a16="http://schemas.microsoft.com/office/drawing/2014/main" id="{82227F5F-AEA1-4365-83CA-A75BFBDFAB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84217" y="2516386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39" name="Picture 4" descr="F:\10校本课程_汉字奥秘\20120317汉字奥秘_特色课程\04象形字第四讲：加上事物附带部分_眉瓜\州图片\州_小篆.gif">
              <a:extLst>
                <a:ext uri="{FF2B5EF4-FFF2-40B4-BE49-F238E27FC236}">
                  <a16:creationId xmlns:a16="http://schemas.microsoft.com/office/drawing/2014/main" id="{A31F8A01-96CD-4369-B8E0-4E2437E0B9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7794" y="1268760"/>
              <a:ext cx="76090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0" name="Picture 6" descr="F:\10校本课程_汉字奥秘\20120317汉字奥秘_特色课程\04象形字第四讲：加上事物附带部分_眉瓜\州图片\洲图片03.jpg">
            <a:extLst>
              <a:ext uri="{FF2B5EF4-FFF2-40B4-BE49-F238E27FC236}">
                <a16:creationId xmlns:a16="http://schemas.microsoft.com/office/drawing/2014/main" id="{D646FCAA-C597-4070-A3FD-E06DDC257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80473" y="988127"/>
            <a:ext cx="2664991" cy="16169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4297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6255</TotalTime>
  <Words>103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1264</cp:revision>
  <dcterms:created xsi:type="dcterms:W3CDTF">2011-03-21T09:38:00Z</dcterms:created>
  <dcterms:modified xsi:type="dcterms:W3CDTF">2026-07-08T02:55:58Z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