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1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1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012160" y="2720990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矢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753524" y="2067694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3300"/>
                </a:solidFill>
                <a:latin typeface="宋体" pitchFamily="2" charset="-122"/>
              </a:rPr>
              <a:t>shǐ</a:t>
            </a:r>
            <a:endParaRPr lang="en-US" altLang="zh-CN" sz="4400" b="1" dirty="0">
              <a:solidFill>
                <a:srgbClr val="FF3300"/>
              </a:solidFill>
              <a:latin typeface="宋体" pitchFamily="2" charset="-122"/>
            </a:endParaRP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1979711" y="2895601"/>
            <a:ext cx="4571901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矢，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象形字。甲骨文、金文的矢字，正像一支箭形，箭头、箭杆、箭尾俱全。不过在古代，矢和箭的含义稍有区别：木箭为矢，竹箭为箭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  <p:sp>
        <p:nvSpPr>
          <p:cNvPr id="8198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8199" name="Rectangle 5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8201" name="Rectangle 25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8202" name="组合 21"/>
          <p:cNvGrpSpPr>
            <a:grpSpLocks/>
          </p:cNvGrpSpPr>
          <p:nvPr/>
        </p:nvGrpSpPr>
        <p:grpSpPr bwMode="auto">
          <a:xfrm>
            <a:off x="3017738" y="1614488"/>
            <a:ext cx="1006475" cy="1190884"/>
            <a:chOff x="3563938" y="1340768"/>
            <a:chExt cx="1006475" cy="1586856"/>
          </a:xfrm>
        </p:grpSpPr>
        <p:pic>
          <p:nvPicPr>
            <p:cNvPr id="8214" name="图片 2458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7175" y="1340768"/>
              <a:ext cx="36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15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8203" name="组合 20"/>
          <p:cNvGrpSpPr>
            <a:grpSpLocks/>
          </p:cNvGrpSpPr>
          <p:nvPr/>
        </p:nvGrpSpPr>
        <p:grpSpPr bwMode="auto">
          <a:xfrm>
            <a:off x="3878163" y="1614488"/>
            <a:ext cx="1006475" cy="1190884"/>
            <a:chOff x="4500214" y="1340768"/>
            <a:chExt cx="1006475" cy="1586856"/>
          </a:xfrm>
        </p:grpSpPr>
        <p:pic>
          <p:nvPicPr>
            <p:cNvPr id="8212" name="图片 24590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0293" y="1340768"/>
              <a:ext cx="60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13" name="Text Box 15"/>
            <p:cNvSpPr txBox="1">
              <a:spLocks noChangeArrowheads="1"/>
            </p:cNvSpPr>
            <p:nvPr/>
          </p:nvSpPr>
          <p:spPr bwMode="auto">
            <a:xfrm>
              <a:off x="4500214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8204" name="组合 19"/>
          <p:cNvGrpSpPr>
            <a:grpSpLocks/>
          </p:cNvGrpSpPr>
          <p:nvPr/>
        </p:nvGrpSpPr>
        <p:grpSpPr bwMode="auto">
          <a:xfrm>
            <a:off x="4740176" y="1614488"/>
            <a:ext cx="1006475" cy="1190884"/>
            <a:chOff x="5424642" y="1340768"/>
            <a:chExt cx="1006475" cy="1586856"/>
          </a:xfrm>
        </p:grpSpPr>
        <p:pic>
          <p:nvPicPr>
            <p:cNvPr id="8210" name="图片 2459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7353" y="1340768"/>
              <a:ext cx="70105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11" name="Text Box 16"/>
            <p:cNvSpPr txBox="1">
              <a:spLocks noChangeArrowheads="1"/>
            </p:cNvSpPr>
            <p:nvPr/>
          </p:nvSpPr>
          <p:spPr bwMode="auto">
            <a:xfrm>
              <a:off x="5424642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8205" name="组合 16"/>
          <p:cNvGrpSpPr>
            <a:grpSpLocks/>
          </p:cNvGrpSpPr>
          <p:nvPr/>
        </p:nvGrpSpPr>
        <p:grpSpPr bwMode="auto">
          <a:xfrm>
            <a:off x="5600601" y="1722835"/>
            <a:ext cx="1563687" cy="1082608"/>
            <a:chOff x="5910751" y="1484768"/>
            <a:chExt cx="1564200" cy="1442983"/>
          </a:xfrm>
        </p:grpSpPr>
        <p:pic>
          <p:nvPicPr>
            <p:cNvPr id="8208" name="图片 3087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10751" y="1484768"/>
              <a:ext cx="1564200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9" name="Text Box 16"/>
            <p:cNvSpPr txBox="1">
              <a:spLocks noChangeArrowheads="1"/>
            </p:cNvSpPr>
            <p:nvPr/>
          </p:nvSpPr>
          <p:spPr bwMode="auto">
            <a:xfrm>
              <a:off x="6189614" y="2476500"/>
              <a:ext cx="1006475" cy="451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sp>
        <p:nvSpPr>
          <p:cNvPr id="46" name="Text Box 16"/>
          <p:cNvSpPr txBox="1">
            <a:spLocks noChangeArrowheads="1"/>
          </p:cNvSpPr>
          <p:nvPr/>
        </p:nvSpPr>
        <p:spPr bwMode="auto">
          <a:xfrm>
            <a:off x="2073993" y="3957430"/>
            <a:ext cx="525779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有的放矢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：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放箭要对准靶子，比喻说话做事要有针对性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  <p:pic>
        <p:nvPicPr>
          <p:cNvPr id="8207" name="Picture 24" descr="G:\00各种申报材料\2020\《汉字奥秘》校本教材\02汉字奥秘插图_资料\03汉字有关图片（夏璠梓初稿）\007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398" y="1445747"/>
            <a:ext cx="1164116" cy="1359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古代常见的冷兵器：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矢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04C896E6-232A-4FE1-8F1B-246FA89DFC1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CB29ACE-764D-40D6-8DB8-36FB97EDE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E4465E14-77AC-4F9E-A9C7-7D8FB990E11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22895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3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utoUpdateAnimBg="0"/>
      <p:bldP spid="2057" grpId="0" autoUpdateAnimBg="0"/>
      <p:bldP spid="2064" grpId="0" autoUpdateAnimBg="0"/>
      <p:bldP spid="46" grpId="0" autoUpdateAnimBg="0"/>
      <p:bldP spid="28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6204</TotalTime>
  <Words>91</Words>
  <Application>Microsoft Office PowerPoint</Application>
  <PresentationFormat>全屏显示(16:9)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1256</cp:revision>
  <dcterms:created xsi:type="dcterms:W3CDTF">2011-03-21T09:38:00Z</dcterms:created>
  <dcterms:modified xsi:type="dcterms:W3CDTF">2026-07-08T01:57:16Z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