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5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1043062" y="203636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欠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1495500" y="1419622"/>
            <a:ext cx="18335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qiàn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329061" y="2698923"/>
            <a:ext cx="358450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欠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，象形字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，甲骨文字形，像一个跪着的人，昂首张嘴，出气大打呵欠的样子；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字形，下面是人（儿），上面像人呼出的气。欠，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本义指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打呵欠、张口出气。</a:t>
            </a:r>
            <a:endParaRPr lang="zh-CN" altLang="en-US" sz="1400" b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151" name="图片 6" descr="G:\00各种申报材料\2020\《汉字文化》文本教材\20200210汉字演变形体\图片\打呵欠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638734"/>
            <a:ext cx="1593526" cy="1997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2" name="组合 16"/>
          <p:cNvGrpSpPr>
            <a:grpSpLocks/>
          </p:cNvGrpSpPr>
          <p:nvPr/>
        </p:nvGrpSpPr>
        <p:grpSpPr bwMode="auto">
          <a:xfrm>
            <a:off x="3181697" y="1059582"/>
            <a:ext cx="1006475" cy="1193481"/>
            <a:chOff x="3563938" y="1336325"/>
            <a:chExt cx="1006475" cy="1591686"/>
          </a:xfrm>
        </p:grpSpPr>
        <p:sp>
          <p:nvSpPr>
            <p:cNvPr id="6163" name="Text Box 14"/>
            <p:cNvSpPr txBox="1">
              <a:spLocks noChangeArrowheads="1"/>
            </p:cNvSpPr>
            <p:nvPr/>
          </p:nvSpPr>
          <p:spPr bwMode="auto">
            <a:xfrm>
              <a:off x="3563938" y="2476499"/>
              <a:ext cx="1006475" cy="451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6164" name="图片 15372" descr="说明: C:\Users\lenovo\Desktop\20200210汉字演变形体\欠_甲骨文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5596" y="1336325"/>
              <a:ext cx="48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3" name="组合 17"/>
          <p:cNvGrpSpPr>
            <a:grpSpLocks/>
          </p:cNvGrpSpPr>
          <p:nvPr/>
        </p:nvGrpSpPr>
        <p:grpSpPr bwMode="auto">
          <a:xfrm>
            <a:off x="4274592" y="1059582"/>
            <a:ext cx="1006475" cy="1193481"/>
            <a:chOff x="4652154" y="1336325"/>
            <a:chExt cx="1006475" cy="1591686"/>
          </a:xfrm>
        </p:grpSpPr>
        <p:sp>
          <p:nvSpPr>
            <p:cNvPr id="6161" name="Text Box 16"/>
            <p:cNvSpPr txBox="1">
              <a:spLocks noChangeArrowheads="1"/>
            </p:cNvSpPr>
            <p:nvPr/>
          </p:nvSpPr>
          <p:spPr bwMode="auto">
            <a:xfrm>
              <a:off x="4652154" y="2476499"/>
              <a:ext cx="1006475" cy="451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6162" name="图片 15373" descr="说明: C:\Users\lenovo\Desktop\20200210汉字演变形体\欠_篆书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2760" y="1336325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4" name="组合 18"/>
          <p:cNvGrpSpPr>
            <a:grpSpLocks/>
          </p:cNvGrpSpPr>
          <p:nvPr/>
        </p:nvGrpSpPr>
        <p:grpSpPr bwMode="auto">
          <a:xfrm>
            <a:off x="5367487" y="1194122"/>
            <a:ext cx="1320800" cy="1058831"/>
            <a:chOff x="5971803" y="1516325"/>
            <a:chExt cx="1320000" cy="1411489"/>
          </a:xfrm>
        </p:grpSpPr>
        <p:sp>
          <p:nvSpPr>
            <p:cNvPr id="6159" name="Text Box 16"/>
            <p:cNvSpPr txBox="1">
              <a:spLocks noChangeArrowheads="1"/>
            </p:cNvSpPr>
            <p:nvPr/>
          </p:nvSpPr>
          <p:spPr bwMode="auto">
            <a:xfrm>
              <a:off x="6128566" y="2476500"/>
              <a:ext cx="1006475" cy="451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6160" name="图片 10303" descr="说明: G:\00各种申报材料\2020\20200611《汉字奥秘》\02插图资料\隶书楷书1\欠_隶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1803" y="1516325"/>
              <a:ext cx="132000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5" name="组合 19"/>
          <p:cNvGrpSpPr>
            <a:grpSpLocks/>
          </p:cNvGrpSpPr>
          <p:nvPr/>
        </p:nvGrpSpPr>
        <p:grpSpPr bwMode="auto">
          <a:xfrm>
            <a:off x="6774706" y="1059582"/>
            <a:ext cx="1109662" cy="1193481"/>
            <a:chOff x="7447377" y="1336325"/>
            <a:chExt cx="1108421" cy="1591686"/>
          </a:xfrm>
        </p:grpSpPr>
        <p:sp>
          <p:nvSpPr>
            <p:cNvPr id="6157" name="Text Box 16"/>
            <p:cNvSpPr txBox="1">
              <a:spLocks noChangeArrowheads="1"/>
            </p:cNvSpPr>
            <p:nvPr/>
          </p:nvSpPr>
          <p:spPr bwMode="auto">
            <a:xfrm>
              <a:off x="7498350" y="2476499"/>
              <a:ext cx="1006475" cy="451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6158" name="图片 20480" descr="说明: G:\00各种申报材料\2020\20200611《汉字奥秘》\02插图资料\隶书楷书1\欠_楷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7377" y="1336325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6" name="Rectangle 5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2BAD86CF-2DF5-48B3-AC3E-B1D0687471AE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2B57179A-0345-42B6-828C-94F73ED053B3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30">
            <a:extLst>
              <a:ext uri="{FF2B5EF4-FFF2-40B4-BE49-F238E27FC236}">
                <a16:creationId xmlns:a16="http://schemas.microsoft.com/office/drawing/2014/main" id="{E776E458-2840-4F30-BFA8-8B804B3958C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4F4D3C3-C0C9-4628-BFFC-A37F9A9A76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70C9745E-79EC-4171-9357-E37B3005119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3505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6192</TotalTime>
  <Words>72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1239</cp:revision>
  <dcterms:created xsi:type="dcterms:W3CDTF">2011-03-21T09:38:00Z</dcterms:created>
  <dcterms:modified xsi:type="dcterms:W3CDTF">2026-07-08T01:12:41Z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