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39" r:id="rId2"/>
    <p:sldId id="347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6.xml"/><Relationship Id="rId7" Type="http://schemas.openxmlformats.org/officeDocument/2006/relationships/image" Target="../media/image5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22" descr="F:\10校本课程_汉字奥秘\20120317汉字奥秘_特色课程\汉字奥秘\04二下\鸡年说鸡\图片资料\酉鸡_01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976" y="1277541"/>
            <a:ext cx="1926976" cy="13783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755154" y="2648982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鸡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496517" y="2165588"/>
            <a:ext cx="1470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en-US" altLang="zh-CN" sz="4400" b="0" dirty="0" err="1">
                <a:solidFill>
                  <a:srgbClr val="FF0000"/>
                </a:solidFill>
                <a:latin typeface="+mn-ea"/>
                <a:ea typeface="+mn-ea"/>
              </a:rPr>
              <a:t>jī</a:t>
            </a:r>
            <a:endParaRPr lang="en-US" altLang="zh-CN" sz="4400" b="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4499992" y="2715766"/>
            <a:ext cx="42640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鸡，甲骨文、金文是象形字。描绘的是一只头、冠、嘴、眼、身、翅、尾、足俱全的鸡的形状。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5126" name="Rectangle 19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27" name="Rectangle 17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1719263" y="630537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常见的家禽：鸡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0" name="Rectangle 27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2" name="组合 12"/>
          <p:cNvGrpSpPr>
            <a:grpSpLocks/>
          </p:cNvGrpSpPr>
          <p:nvPr/>
        </p:nvGrpSpPr>
        <p:grpSpPr bwMode="auto">
          <a:xfrm>
            <a:off x="4325095" y="1413272"/>
            <a:ext cx="1006475" cy="1190884"/>
            <a:chOff x="3563938" y="1340768"/>
            <a:chExt cx="1006475" cy="1586856"/>
          </a:xfrm>
        </p:grpSpPr>
        <p:pic>
          <p:nvPicPr>
            <p:cNvPr id="5144" name="图片 2078" descr="鸡_甲骨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4544" y="1340768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5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3" name="组合 13"/>
          <p:cNvGrpSpPr>
            <a:grpSpLocks/>
          </p:cNvGrpSpPr>
          <p:nvPr/>
        </p:nvGrpSpPr>
        <p:grpSpPr bwMode="auto">
          <a:xfrm>
            <a:off x="5308782" y="1413272"/>
            <a:ext cx="1006475" cy="1190884"/>
            <a:chOff x="4579588" y="1340768"/>
            <a:chExt cx="1006475" cy="1586856"/>
          </a:xfrm>
        </p:grpSpPr>
        <p:pic>
          <p:nvPicPr>
            <p:cNvPr id="5142" name="图片 2079" descr="鸡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9141" y="1340768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3" name="Text Box 15"/>
            <p:cNvSpPr txBox="1">
              <a:spLocks noChangeArrowheads="1"/>
            </p:cNvSpPr>
            <p:nvPr/>
          </p:nvSpPr>
          <p:spPr bwMode="auto">
            <a:xfrm>
              <a:off x="4579588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4" name="组合 14"/>
          <p:cNvGrpSpPr>
            <a:grpSpLocks/>
          </p:cNvGrpSpPr>
          <p:nvPr/>
        </p:nvGrpSpPr>
        <p:grpSpPr bwMode="auto">
          <a:xfrm>
            <a:off x="6292469" y="1413272"/>
            <a:ext cx="1006475" cy="1190884"/>
            <a:chOff x="5594307" y="1340768"/>
            <a:chExt cx="1006475" cy="1586856"/>
          </a:xfrm>
        </p:grpSpPr>
        <p:pic>
          <p:nvPicPr>
            <p:cNvPr id="5140" name="图片 2080" descr="鸡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5439" y="1340768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1" name="Text Box 16"/>
            <p:cNvSpPr txBox="1">
              <a:spLocks noChangeArrowheads="1"/>
            </p:cNvSpPr>
            <p:nvPr/>
          </p:nvSpPr>
          <p:spPr bwMode="auto">
            <a:xfrm>
              <a:off x="5594307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5" name="组合 15"/>
          <p:cNvGrpSpPr>
            <a:grpSpLocks/>
          </p:cNvGrpSpPr>
          <p:nvPr/>
        </p:nvGrpSpPr>
        <p:grpSpPr bwMode="auto">
          <a:xfrm>
            <a:off x="7276157" y="1465660"/>
            <a:ext cx="1184275" cy="1122196"/>
            <a:chOff x="6369191" y="1430768"/>
            <a:chExt cx="1184213" cy="1497515"/>
          </a:xfrm>
        </p:grpSpPr>
        <p:pic>
          <p:nvPicPr>
            <p:cNvPr id="5138" name="图片 67635" descr="鸡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69191" y="1430768"/>
              <a:ext cx="1184213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9" name="Text Box 16"/>
            <p:cNvSpPr txBox="1">
              <a:spLocks noChangeArrowheads="1"/>
            </p:cNvSpPr>
            <p:nvPr/>
          </p:nvSpPr>
          <p:spPr bwMode="auto">
            <a:xfrm>
              <a:off x="6458060" y="2476500"/>
              <a:ext cx="1006475" cy="451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6" name="组合 16"/>
          <p:cNvGrpSpPr>
            <a:grpSpLocks/>
          </p:cNvGrpSpPr>
          <p:nvPr/>
        </p:nvGrpSpPr>
        <p:grpSpPr bwMode="auto">
          <a:xfrm>
            <a:off x="3168080" y="2974652"/>
            <a:ext cx="1136650" cy="1189966"/>
            <a:chOff x="7556485" y="1340768"/>
            <a:chExt cx="1136842" cy="1587342"/>
          </a:xfrm>
        </p:grpSpPr>
        <p:pic>
          <p:nvPicPr>
            <p:cNvPr id="5136" name="图片 67636" descr="鸡_楷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485" y="1340768"/>
              <a:ext cx="113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7" name="Text Box 16"/>
            <p:cNvSpPr txBox="1">
              <a:spLocks noChangeArrowheads="1"/>
            </p:cNvSpPr>
            <p:nvPr/>
          </p:nvSpPr>
          <p:spPr bwMode="auto">
            <a:xfrm>
              <a:off x="7621669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4499992" y="3435846"/>
            <a:ext cx="4264025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鸡，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是形声字，由“奚、隹”组成。隹（</a:t>
            </a:r>
            <a:r>
              <a:rPr lang="en-US" altLang="zh-CN" sz="1400" b="0" dirty="0" err="1">
                <a:solidFill>
                  <a:srgbClr val="0000FF"/>
                </a:solidFill>
                <a:latin typeface="+mn-ea"/>
                <a:ea typeface="+mn-ea"/>
              </a:rPr>
              <a:t>zhu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ī），形旁，表示与鸟类动物有关；奚（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x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ī），声旁，表示读音。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E6263006-C9C4-49CB-8F84-D41B76660821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2CD7683E-F77B-4DE0-AC29-024274D14DD7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>
            <a:extLst>
              <a:ext uri="{FF2B5EF4-FFF2-40B4-BE49-F238E27FC236}">
                <a16:creationId xmlns:a16="http://schemas.microsoft.com/office/drawing/2014/main" id="{2C2396B1-90E6-41C6-A5D6-6CFE855105E2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B9678F56-1445-49E8-8EE2-0CD81129F8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文本框 14">
            <a:extLst>
              <a:ext uri="{FF2B5EF4-FFF2-40B4-BE49-F238E27FC236}">
                <a16:creationId xmlns:a16="http://schemas.microsoft.com/office/drawing/2014/main" id="{3C01481C-A389-4233-82F8-DEDDDE2CD29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6290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3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utoUpdateAnimBg="0"/>
      <p:bldP spid="2057" grpId="0" autoUpdateAnimBg="0"/>
      <p:bldP spid="2064" grpId="0" autoUpdateAnimBg="0"/>
      <p:bldP spid="21" grpId="0" autoUpdateAnimBg="0"/>
      <p:bldP spid="2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22" descr="F:\10校本课程_汉字奥秘\20120317汉字奥秘_特色课程\汉字奥秘\04二下\鸡年说鸡\图片资料\酉鸡_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976" y="1277541"/>
            <a:ext cx="1926976" cy="13783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755154" y="2648982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鸡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496517" y="2165588"/>
            <a:ext cx="1470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en-US" altLang="zh-CN" sz="4400" b="0" dirty="0" err="1">
                <a:solidFill>
                  <a:srgbClr val="FF0000"/>
                </a:solidFill>
                <a:latin typeface="+mn-ea"/>
                <a:ea typeface="+mn-ea"/>
              </a:rPr>
              <a:t>jī</a:t>
            </a:r>
            <a:endParaRPr lang="en-US" altLang="zh-CN" sz="4400" b="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5126" name="Rectangle 19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27" name="Rectangle 17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1719263" y="630537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常见的家禽：鸡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0" name="Rectangle 27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2" name="组合 12"/>
          <p:cNvGrpSpPr>
            <a:grpSpLocks/>
          </p:cNvGrpSpPr>
          <p:nvPr/>
        </p:nvGrpSpPr>
        <p:grpSpPr bwMode="auto">
          <a:xfrm>
            <a:off x="4325095" y="1413272"/>
            <a:ext cx="1006475" cy="1190884"/>
            <a:chOff x="3563938" y="1340768"/>
            <a:chExt cx="1006475" cy="1586856"/>
          </a:xfrm>
        </p:grpSpPr>
        <p:pic>
          <p:nvPicPr>
            <p:cNvPr id="5144" name="图片 2078" descr="鸡_甲骨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4544" y="1340768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5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3" name="组合 13"/>
          <p:cNvGrpSpPr>
            <a:grpSpLocks/>
          </p:cNvGrpSpPr>
          <p:nvPr/>
        </p:nvGrpSpPr>
        <p:grpSpPr bwMode="auto">
          <a:xfrm>
            <a:off x="5308782" y="1413272"/>
            <a:ext cx="1006475" cy="1190884"/>
            <a:chOff x="4579588" y="1340768"/>
            <a:chExt cx="1006475" cy="1586856"/>
          </a:xfrm>
        </p:grpSpPr>
        <p:pic>
          <p:nvPicPr>
            <p:cNvPr id="5142" name="图片 2079" descr="鸡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9141" y="1340768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3" name="Text Box 15"/>
            <p:cNvSpPr txBox="1">
              <a:spLocks noChangeArrowheads="1"/>
            </p:cNvSpPr>
            <p:nvPr/>
          </p:nvSpPr>
          <p:spPr bwMode="auto">
            <a:xfrm>
              <a:off x="4579588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4" name="组合 14"/>
          <p:cNvGrpSpPr>
            <a:grpSpLocks/>
          </p:cNvGrpSpPr>
          <p:nvPr/>
        </p:nvGrpSpPr>
        <p:grpSpPr bwMode="auto">
          <a:xfrm>
            <a:off x="6292469" y="1413272"/>
            <a:ext cx="1006475" cy="1190884"/>
            <a:chOff x="5594307" y="1340768"/>
            <a:chExt cx="1006475" cy="1586856"/>
          </a:xfrm>
        </p:grpSpPr>
        <p:pic>
          <p:nvPicPr>
            <p:cNvPr id="5140" name="图片 2080" descr="鸡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5439" y="1340768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1" name="Text Box 16"/>
            <p:cNvSpPr txBox="1">
              <a:spLocks noChangeArrowheads="1"/>
            </p:cNvSpPr>
            <p:nvPr/>
          </p:nvSpPr>
          <p:spPr bwMode="auto">
            <a:xfrm>
              <a:off x="5594307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5" name="组合 15"/>
          <p:cNvGrpSpPr>
            <a:grpSpLocks/>
          </p:cNvGrpSpPr>
          <p:nvPr/>
        </p:nvGrpSpPr>
        <p:grpSpPr bwMode="auto">
          <a:xfrm>
            <a:off x="7276157" y="1465660"/>
            <a:ext cx="1184275" cy="1122196"/>
            <a:chOff x="6369191" y="1430768"/>
            <a:chExt cx="1184213" cy="1497515"/>
          </a:xfrm>
        </p:grpSpPr>
        <p:pic>
          <p:nvPicPr>
            <p:cNvPr id="5138" name="图片 67635" descr="鸡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69191" y="1430768"/>
              <a:ext cx="1184213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9" name="Text Box 16"/>
            <p:cNvSpPr txBox="1">
              <a:spLocks noChangeArrowheads="1"/>
            </p:cNvSpPr>
            <p:nvPr/>
          </p:nvSpPr>
          <p:spPr bwMode="auto">
            <a:xfrm>
              <a:off x="6458060" y="2476500"/>
              <a:ext cx="1006475" cy="451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6" name="组合 16"/>
          <p:cNvGrpSpPr>
            <a:grpSpLocks/>
          </p:cNvGrpSpPr>
          <p:nvPr/>
        </p:nvGrpSpPr>
        <p:grpSpPr bwMode="auto">
          <a:xfrm>
            <a:off x="3168080" y="2974652"/>
            <a:ext cx="1136650" cy="1189966"/>
            <a:chOff x="7556485" y="1340768"/>
            <a:chExt cx="1136842" cy="1587342"/>
          </a:xfrm>
        </p:grpSpPr>
        <p:pic>
          <p:nvPicPr>
            <p:cNvPr id="5136" name="图片 67636" descr="鸡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485" y="1340768"/>
              <a:ext cx="113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7" name="Text Box 16"/>
            <p:cNvSpPr txBox="1">
              <a:spLocks noChangeArrowheads="1"/>
            </p:cNvSpPr>
            <p:nvPr/>
          </p:nvSpPr>
          <p:spPr bwMode="auto">
            <a:xfrm>
              <a:off x="7621669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sp>
        <p:nvSpPr>
          <p:cNvPr id="27" name="Text Box 16"/>
          <p:cNvSpPr txBox="1">
            <a:spLocks noChangeArrowheads="1"/>
          </p:cNvSpPr>
          <p:nvPr/>
        </p:nvSpPr>
        <p:spPr bwMode="auto">
          <a:xfrm>
            <a:off x="4651376" y="2961085"/>
            <a:ext cx="3529013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鸡是一种家禽，雄鸡可以报晓，品种很多。“鸡”字简化后，由“又、鸟”组成，与鸡的样子相差越来越远了。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A7A9BBBC-417D-49DB-9717-3C2E4D8B02B7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0099A016-D20A-43A5-8AF4-CB11544E4420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30">
            <a:extLst>
              <a:ext uri="{FF2B5EF4-FFF2-40B4-BE49-F238E27FC236}">
                <a16:creationId xmlns:a16="http://schemas.microsoft.com/office/drawing/2014/main" id="{CBB0A44D-C55B-4CD4-B4AC-DCAC6CEDF4AF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1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BD3D7665-EE45-4019-AE48-8204F9FA4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文本框 14">
            <a:extLst>
              <a:ext uri="{FF2B5EF4-FFF2-40B4-BE49-F238E27FC236}">
                <a16:creationId xmlns:a16="http://schemas.microsoft.com/office/drawing/2014/main" id="{7231600A-1DAE-482A-95C5-62682E92E2A8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50769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6201</TotalTime>
  <Words>155</Words>
  <Application>Microsoft Office PowerPoint</Application>
  <PresentationFormat>全屏显示(16:9)</PresentationFormat>
  <Paragraphs>25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1250</cp:revision>
  <dcterms:created xsi:type="dcterms:W3CDTF">2011-03-21T09:38:00Z</dcterms:created>
  <dcterms:modified xsi:type="dcterms:W3CDTF">2026-07-08T01:41:43Z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