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3"/>
  </p:notesMasterIdLst>
  <p:sldIdLst>
    <p:sldId id="319" r:id="rId2"/>
  </p:sldIdLst>
  <p:sldSz cx="9144000" cy="5143500" type="screen16x9"/>
  <p:notesSz cx="6858000" cy="9144000"/>
  <p:defaultTextStyle>
    <a:defPPr>
      <a:defRPr lang="zh-CN"/>
    </a:defPPr>
    <a:lvl1pPr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58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0000CC"/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6257" autoAdjust="0"/>
  </p:normalViewPr>
  <p:slideViewPr>
    <p:cSldViewPr>
      <p:cViewPr varScale="1">
        <p:scale>
          <a:sx n="149" d="100"/>
          <a:sy n="149" d="100"/>
        </p:scale>
        <p:origin x="540" y="114"/>
      </p:cViewPr>
      <p:guideLst>
        <p:guide orient="horz" pos="1620"/>
        <p:guide pos="2858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67" d="100"/>
          <a:sy n="67" d="100"/>
        </p:scale>
        <p:origin x="-2832" y="-10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D1300FD1-7E7D-40A1-B1D8-8D6949265277}" type="datetimeFigureOut">
              <a:rPr lang="zh-CN" altLang="en-US"/>
              <a:t>2026/7/8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noProof="0"/>
              <a:t>单击此处编辑母版文本样式</a:t>
            </a:r>
          </a:p>
          <a:p>
            <a:pPr lvl="1"/>
            <a:r>
              <a:rPr lang="zh-CN" altLang="en-US" noProof="0"/>
              <a:t>第二级</a:t>
            </a:r>
          </a:p>
          <a:p>
            <a:pPr lvl="2"/>
            <a:r>
              <a:rPr lang="zh-CN" altLang="en-US" noProof="0"/>
              <a:t>第三级</a:t>
            </a:r>
          </a:p>
          <a:p>
            <a:pPr lvl="3"/>
            <a:r>
              <a:rPr lang="zh-CN" altLang="en-US" noProof="0"/>
              <a:t>第四级</a:t>
            </a:r>
          </a:p>
          <a:p>
            <a:pPr lvl="4"/>
            <a:r>
              <a:rPr lang="zh-CN" altLang="en-US" noProof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lstStyle>
            <a:lvl1pPr algn="r" eaLnBrk="1" hangingPunct="1">
              <a:buFont typeface="Arial" panose="020B0604020202020204" pitchFamily="34" charset="0"/>
              <a:buNone/>
              <a:defRPr sz="1200"/>
            </a:lvl1pPr>
          </a:lstStyle>
          <a:p>
            <a:pPr>
              <a:defRPr/>
            </a:pPr>
            <a:fld id="{4EB16E9A-84A9-4268-B86F-0D51F7E3C2D0}" type="slidenum">
              <a:rPr lang="zh-CN" altLang="en-US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7926146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vector_green_pattern [转换]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376" r="13327" b="6276"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Rectangle 3"/>
          <p:cNvSpPr>
            <a:spLocks noGrp="1" noChangeArrowheads="1"/>
          </p:cNvSpPr>
          <p:nvPr>
            <p:ph type="ctrTitle"/>
          </p:nvPr>
        </p:nvSpPr>
        <p:spPr>
          <a:xfrm>
            <a:off x="3132138" y="555625"/>
            <a:ext cx="5688012" cy="1030288"/>
          </a:xfrm>
        </p:spPr>
        <p:txBody>
          <a:bodyPr/>
          <a:lstStyle>
            <a:lvl1pPr algn="r">
              <a:defRPr sz="3600"/>
            </a:lvl1pPr>
          </a:lstStyle>
          <a:p>
            <a:r>
              <a:rPr lang="zh-CN"/>
              <a:t>单击此处编辑母版标题样式</a:t>
            </a:r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3132138" y="1708150"/>
            <a:ext cx="5689600" cy="576263"/>
          </a:xfrm>
        </p:spPr>
        <p:txBody>
          <a:bodyPr/>
          <a:lstStyle>
            <a:lvl1pPr marL="0" indent="0" algn="r">
              <a:buFontTx/>
              <a:buNone/>
              <a:defRPr sz="2400"/>
            </a:lvl1pPr>
          </a:lstStyle>
          <a:p>
            <a:r>
              <a:rPr lang="zh-CN"/>
              <a:t>单击此处编辑母版副标题样式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C9D9BA-53E7-4253-88DC-372C5970CAAE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E73AA6-93C0-48CA-A057-9DCC837F1C9C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5175"/>
            <a:ext cx="7772400" cy="102235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79638"/>
            <a:ext cx="7772400" cy="112553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795082-A867-4CFC-8CD6-7275E543761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547813" y="1200150"/>
            <a:ext cx="3492500" cy="33956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192713" y="1200150"/>
            <a:ext cx="3494087" cy="33956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035C87-A066-4031-81D5-B57D659074A8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6375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0938"/>
            <a:ext cx="4040188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950"/>
            <a:ext cx="4040188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150938"/>
            <a:ext cx="4041775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1631950"/>
            <a:ext cx="4041775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9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945369-8CD3-4648-A6A9-AC3F8BF5E8EB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660378-655C-49D8-BFBB-3A70E71EA66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DC16AD-3ABF-4E6B-A617-D6EF06865E46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4788"/>
            <a:ext cx="3008313" cy="87153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43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076325"/>
            <a:ext cx="3008313" cy="35179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8E2326-7251-436D-9A37-FE1C56239931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4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60375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5900"/>
            <a:ext cx="5486400" cy="60325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491903-0E72-487F-B927-9F40CDD34081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29DEFD-C408-4FC8-B9D7-087AB953ED50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902450" y="206375"/>
            <a:ext cx="1784350" cy="43894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1547813" y="206375"/>
            <a:ext cx="5202237" cy="43894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BB9549-BFA1-43B8-848C-0FE23847FAD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x" preserve="1">
  <p:cSld name="标题，内容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547813" y="206375"/>
            <a:ext cx="7138987" cy="857250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547813" y="1200150"/>
            <a:ext cx="3492500" cy="33956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5192713" y="1200150"/>
            <a:ext cx="3494087" cy="33956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375C3C-EDE3-4A3B-9621-3ED14A5988BE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2011-3-21 11-55-19副本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34475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7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1547813" y="206375"/>
            <a:ext cx="7138987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altLang="zh-CN"/>
              <a:t>单击此处编辑母版标题样式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1547813" y="1200150"/>
            <a:ext cx="7138987" cy="339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zh-CN"/>
              <a:t>单击此处编辑母版文本样式</a:t>
            </a:r>
          </a:p>
          <a:p>
            <a:pPr lvl="1"/>
            <a:r>
              <a:rPr lang="zh-CN" altLang="zh-CN"/>
              <a:t>第二级</a:t>
            </a:r>
          </a:p>
          <a:p>
            <a:pPr lvl="2"/>
            <a:r>
              <a:rPr lang="zh-CN" altLang="zh-CN"/>
              <a:t>第三级</a:t>
            </a:r>
          </a:p>
          <a:p>
            <a:pPr lvl="3"/>
            <a:r>
              <a:rPr lang="zh-CN" altLang="zh-CN"/>
              <a:t>第四级</a:t>
            </a:r>
          </a:p>
          <a:p>
            <a:pPr lvl="4"/>
            <a:r>
              <a:rPr lang="zh-CN" altLang="zh-CN"/>
              <a:t>第五级</a:t>
            </a: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eaLnBrk="1" hangingPunct="1">
              <a:buFont typeface="Arial" panose="020B0604020202020204" pitchFamily="34" charset="0"/>
              <a:buNone/>
              <a:defRPr sz="1400" b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4713"/>
            <a:ext cx="2895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ctr" eaLnBrk="1" hangingPunct="1">
              <a:buFont typeface="Arial" panose="020B0604020202020204" pitchFamily="34" charset="0"/>
              <a:buNone/>
              <a:defRPr sz="1400" b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031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 eaLnBrk="1" hangingPunct="1">
              <a:buFont typeface="Arial" panose="020B0604020202020204" pitchFamily="34" charset="0"/>
              <a:buNone/>
              <a:defRPr sz="1400" b="0"/>
            </a:lvl1pPr>
          </a:lstStyle>
          <a:p>
            <a:pPr>
              <a:defRPr/>
            </a:pPr>
            <a:fld id="{8E57E28C-F92F-4A86-B009-0F9F1CC0C3CF}" type="slidenum">
              <a:rPr lang="zh-CN" altLang="zh-CN"/>
              <a:t>‹#›</a:t>
            </a:fld>
            <a:endParaRPr lang="zh-CN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16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14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tags" Target="../tags/tag3.xml"/><Relationship Id="rId7" Type="http://schemas.openxmlformats.org/officeDocument/2006/relationships/image" Target="../media/image5.jpeg"/><Relationship Id="rId2" Type="http://schemas.openxmlformats.org/officeDocument/2006/relationships/tags" Target="../tags/tag2.xml"/><Relationship Id="rId1" Type="http://schemas.openxmlformats.org/officeDocument/2006/relationships/tags" Target="../tags/tag1.xml"/><Relationship Id="rId6" Type="http://schemas.openxmlformats.org/officeDocument/2006/relationships/image" Target="../media/image4.jpeg"/><Relationship Id="rId11" Type="http://schemas.openxmlformats.org/officeDocument/2006/relationships/image" Target="../media/image9.jpeg"/><Relationship Id="rId5" Type="http://schemas.openxmlformats.org/officeDocument/2006/relationships/image" Target="../media/image3.jpeg"/><Relationship Id="rId10" Type="http://schemas.openxmlformats.org/officeDocument/2006/relationships/image" Target="../media/image8.jpeg"/><Relationship Id="rId4" Type="http://schemas.openxmlformats.org/officeDocument/2006/relationships/slideLayout" Target="../slideLayouts/slideLayout7.xml"/><Relationship Id="rId9" Type="http://schemas.openxmlformats.org/officeDocument/2006/relationships/image" Target="../media/image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6" name="Text Box 8"/>
          <p:cNvSpPr txBox="1">
            <a:spLocks noChangeArrowheads="1"/>
          </p:cNvSpPr>
          <p:nvPr/>
        </p:nvSpPr>
        <p:spPr bwMode="auto">
          <a:xfrm>
            <a:off x="5795963" y="1110854"/>
            <a:ext cx="2952750" cy="1938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zh-CN" altLang="en-US" sz="12000" dirty="0">
                <a:solidFill>
                  <a:srgbClr val="FF0000"/>
                </a:solidFill>
                <a:latin typeface="宋体" panose="02010600030101010101" pitchFamily="2" charset="-122"/>
              </a:rPr>
              <a:t>弓</a:t>
            </a:r>
          </a:p>
        </p:txBody>
      </p:sp>
      <p:sp>
        <p:nvSpPr>
          <p:cNvPr id="2057" name="Text Box 9"/>
          <p:cNvSpPr txBox="1">
            <a:spLocks noChangeArrowheads="1"/>
          </p:cNvSpPr>
          <p:nvPr/>
        </p:nvSpPr>
        <p:spPr bwMode="auto">
          <a:xfrm>
            <a:off x="6537325" y="627460"/>
            <a:ext cx="1470025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altLang="zh-CN" sz="4400" b="1">
                <a:solidFill>
                  <a:srgbClr val="FF0000"/>
                </a:solidFill>
                <a:latin typeface="宋体" pitchFamily="2" charset="-122"/>
              </a:rPr>
              <a:t>gōng</a:t>
            </a:r>
          </a:p>
        </p:txBody>
      </p:sp>
      <p:sp>
        <p:nvSpPr>
          <p:cNvPr id="2064" name="Text Box 16"/>
          <p:cNvSpPr txBox="1">
            <a:spLocks noChangeArrowheads="1"/>
          </p:cNvSpPr>
          <p:nvPr/>
        </p:nvSpPr>
        <p:spPr bwMode="auto">
          <a:xfrm>
            <a:off x="4229100" y="2838450"/>
            <a:ext cx="3727276" cy="17081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50000"/>
              </a:lnSpc>
              <a:spcBef>
                <a:spcPct val="50000"/>
              </a:spcBef>
              <a:defRPr/>
            </a:pPr>
            <a:r>
              <a:rPr lang="en-US" altLang="zh-CN" sz="1400" b="0" dirty="0">
                <a:solidFill>
                  <a:srgbClr val="0000FF"/>
                </a:solidFill>
                <a:latin typeface="+mn-ea"/>
                <a:ea typeface="+mn-ea"/>
              </a:rPr>
              <a:t>       </a:t>
            </a:r>
            <a:r>
              <a:rPr lang="zh-CN" altLang="en-US" sz="1400" b="0" dirty="0">
                <a:solidFill>
                  <a:srgbClr val="0000FF"/>
                </a:solidFill>
                <a:latin typeface="+mn-ea"/>
                <a:ea typeface="+mn-ea"/>
              </a:rPr>
              <a:t>弓，</a:t>
            </a:r>
            <a:r>
              <a:rPr lang="zh-CN" altLang="zh-CN" sz="1400" b="0" dirty="0">
                <a:solidFill>
                  <a:srgbClr val="0000FF"/>
                </a:solidFill>
                <a:latin typeface="+mn-ea"/>
                <a:ea typeface="+mn-ea"/>
              </a:rPr>
              <a:t>象形字。</a:t>
            </a:r>
            <a:r>
              <a:rPr lang="zh-CN" altLang="en-US" sz="1400" b="0" dirty="0">
                <a:solidFill>
                  <a:srgbClr val="0000FF"/>
                </a:solidFill>
                <a:latin typeface="+mn-ea"/>
                <a:ea typeface="+mn-ea"/>
              </a:rPr>
              <a:t>甲骨文像弓形，有弓背和弓弦，后省去弓弦，只剩下弓背，隶变后变成现在的“弓”字。“弓”是汉字部首之一，从“弓”的字多与“弓箭”有关系。本义指射箭或打弹的器械。</a:t>
            </a:r>
          </a:p>
        </p:txBody>
      </p:sp>
      <p:sp>
        <p:nvSpPr>
          <p:cNvPr id="6150" name="Rectangle 19"/>
          <p:cNvSpPr>
            <a:spLocks noChangeArrowheads="1"/>
          </p:cNvSpPr>
          <p:nvPr/>
        </p:nvSpPr>
        <p:spPr bwMode="auto">
          <a:xfrm>
            <a:off x="0" y="-59382"/>
            <a:ext cx="184731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pPr eaLnBrk="1" hangingPunct="1"/>
            <a:endParaRPr lang="zh-CN" altLang="en-US"/>
          </a:p>
        </p:txBody>
      </p:sp>
      <p:sp>
        <p:nvSpPr>
          <p:cNvPr id="6151" name="Rectangle 16"/>
          <p:cNvSpPr>
            <a:spLocks noChangeArrowheads="1"/>
          </p:cNvSpPr>
          <p:nvPr/>
        </p:nvSpPr>
        <p:spPr bwMode="auto">
          <a:xfrm>
            <a:off x="0" y="-59382"/>
            <a:ext cx="184731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pPr eaLnBrk="1" hangingPunct="1"/>
            <a:endParaRPr lang="zh-CN" altLang="en-US"/>
          </a:p>
        </p:txBody>
      </p:sp>
      <p:sp>
        <p:nvSpPr>
          <p:cNvPr id="6153" name="Rectangle 24"/>
          <p:cNvSpPr>
            <a:spLocks noChangeArrowheads="1"/>
          </p:cNvSpPr>
          <p:nvPr/>
        </p:nvSpPr>
        <p:spPr bwMode="auto">
          <a:xfrm>
            <a:off x="0" y="-59382"/>
            <a:ext cx="18473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zh-CN" altLang="en-US"/>
          </a:p>
        </p:txBody>
      </p:sp>
      <p:grpSp>
        <p:nvGrpSpPr>
          <p:cNvPr id="6154" name="组合 16"/>
          <p:cNvGrpSpPr>
            <a:grpSpLocks/>
          </p:cNvGrpSpPr>
          <p:nvPr/>
        </p:nvGrpSpPr>
        <p:grpSpPr bwMode="auto">
          <a:xfrm>
            <a:off x="3346772" y="1545431"/>
            <a:ext cx="1006475" cy="1190864"/>
            <a:chOff x="3563938" y="1340888"/>
            <a:chExt cx="1006475" cy="1586700"/>
          </a:xfrm>
        </p:grpSpPr>
        <p:pic>
          <p:nvPicPr>
            <p:cNvPr id="6168" name="图片 24584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877702" y="1340888"/>
              <a:ext cx="378947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6169" name="Text Box 14"/>
            <p:cNvSpPr txBox="1">
              <a:spLocks noChangeArrowheads="1"/>
            </p:cNvSpPr>
            <p:nvPr/>
          </p:nvSpPr>
          <p:spPr bwMode="auto">
            <a:xfrm>
              <a:off x="3563938" y="2476501"/>
              <a:ext cx="1006475" cy="4510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zh-CN" altLang="en-US" sz="1600" b="1">
                  <a:ea typeface="黑体" pitchFamily="49" charset="-122"/>
                </a:rPr>
                <a:t>甲骨文</a:t>
              </a:r>
            </a:p>
          </p:txBody>
        </p:sp>
      </p:grpSp>
      <p:grpSp>
        <p:nvGrpSpPr>
          <p:cNvPr id="6155" name="组合 18"/>
          <p:cNvGrpSpPr>
            <a:grpSpLocks/>
          </p:cNvGrpSpPr>
          <p:nvPr/>
        </p:nvGrpSpPr>
        <p:grpSpPr bwMode="auto">
          <a:xfrm>
            <a:off x="4283968" y="1545431"/>
            <a:ext cx="1006475" cy="1190864"/>
            <a:chOff x="4716463" y="1340888"/>
            <a:chExt cx="1006475" cy="1586700"/>
          </a:xfrm>
        </p:grpSpPr>
        <p:pic>
          <p:nvPicPr>
            <p:cNvPr id="6166" name="图片 24585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001806" y="1340888"/>
              <a:ext cx="435789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6167" name="Text Box 15"/>
            <p:cNvSpPr txBox="1">
              <a:spLocks noChangeArrowheads="1"/>
            </p:cNvSpPr>
            <p:nvPr/>
          </p:nvSpPr>
          <p:spPr bwMode="auto">
            <a:xfrm>
              <a:off x="4716463" y="2476501"/>
              <a:ext cx="1006475" cy="4510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zh-CN" altLang="en-US" sz="1600" b="1">
                  <a:ea typeface="黑体" pitchFamily="49" charset="-122"/>
                </a:rPr>
                <a:t>金文</a:t>
              </a:r>
            </a:p>
          </p:txBody>
        </p:sp>
      </p:grpSp>
      <p:grpSp>
        <p:nvGrpSpPr>
          <p:cNvPr id="6156" name="组合 19"/>
          <p:cNvGrpSpPr>
            <a:grpSpLocks/>
          </p:cNvGrpSpPr>
          <p:nvPr/>
        </p:nvGrpSpPr>
        <p:grpSpPr bwMode="auto">
          <a:xfrm>
            <a:off x="5436096" y="1545431"/>
            <a:ext cx="1006475" cy="1190864"/>
            <a:chOff x="5866637" y="1340888"/>
            <a:chExt cx="1006475" cy="1586700"/>
          </a:xfrm>
        </p:grpSpPr>
        <p:pic>
          <p:nvPicPr>
            <p:cNvPr id="6164" name="图片 24586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095137" y="1340888"/>
              <a:ext cx="549474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6165" name="Text Box 16"/>
            <p:cNvSpPr txBox="1">
              <a:spLocks noChangeArrowheads="1"/>
            </p:cNvSpPr>
            <p:nvPr/>
          </p:nvSpPr>
          <p:spPr bwMode="auto">
            <a:xfrm>
              <a:off x="5866637" y="2476501"/>
              <a:ext cx="1006475" cy="4510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zh-CN" altLang="en-US" sz="1600" b="1" dirty="0">
                  <a:ea typeface="黑体" pitchFamily="49" charset="-122"/>
                </a:rPr>
                <a:t>小篆</a:t>
              </a:r>
            </a:p>
          </p:txBody>
        </p:sp>
      </p:grpSp>
      <p:grpSp>
        <p:nvGrpSpPr>
          <p:cNvPr id="6157" name="组合 20"/>
          <p:cNvGrpSpPr>
            <a:grpSpLocks/>
          </p:cNvGrpSpPr>
          <p:nvPr/>
        </p:nvGrpSpPr>
        <p:grpSpPr bwMode="auto">
          <a:xfrm>
            <a:off x="2197373" y="3165873"/>
            <a:ext cx="1006475" cy="1082585"/>
            <a:chOff x="6662738" y="1484888"/>
            <a:chExt cx="1006475" cy="1442822"/>
          </a:xfrm>
        </p:grpSpPr>
        <p:pic>
          <p:nvPicPr>
            <p:cNvPr id="6162" name="图片 3081"/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769975" y="1484888"/>
              <a:ext cx="792000" cy="792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6163" name="Text Box 16"/>
            <p:cNvSpPr txBox="1">
              <a:spLocks noChangeArrowheads="1"/>
            </p:cNvSpPr>
            <p:nvPr/>
          </p:nvSpPr>
          <p:spPr bwMode="auto">
            <a:xfrm>
              <a:off x="6662738" y="2476500"/>
              <a:ext cx="1006475" cy="4512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zh-CN" altLang="en-US" sz="1600" b="1">
                  <a:ea typeface="黑体" pitchFamily="49" charset="-122"/>
                </a:rPr>
                <a:t>隶书</a:t>
              </a:r>
            </a:p>
          </p:txBody>
        </p:sp>
      </p:grpSp>
      <p:grpSp>
        <p:nvGrpSpPr>
          <p:cNvPr id="6158" name="组合 15"/>
          <p:cNvGrpSpPr>
            <a:grpSpLocks/>
          </p:cNvGrpSpPr>
          <p:nvPr/>
        </p:nvGrpSpPr>
        <p:grpSpPr bwMode="auto">
          <a:xfrm>
            <a:off x="3205485" y="3057525"/>
            <a:ext cx="1006475" cy="1190864"/>
            <a:chOff x="7696200" y="1340888"/>
            <a:chExt cx="1006475" cy="1586700"/>
          </a:xfrm>
        </p:grpSpPr>
        <p:pic>
          <p:nvPicPr>
            <p:cNvPr id="6160" name="图片 3082"/>
            <p:cNvPicPr>
              <a:picLocks noChangeAspect="1" noChangeArrowheads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839437" y="1340888"/>
              <a:ext cx="720000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6161" name="Text Box 16"/>
            <p:cNvSpPr txBox="1">
              <a:spLocks noChangeArrowheads="1"/>
            </p:cNvSpPr>
            <p:nvPr/>
          </p:nvSpPr>
          <p:spPr bwMode="auto">
            <a:xfrm>
              <a:off x="7696200" y="2476501"/>
              <a:ext cx="1006475" cy="4510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zh-CN" altLang="en-US" sz="1600" b="1">
                  <a:ea typeface="黑体" pitchFamily="49" charset="-122"/>
                </a:rPr>
                <a:t>楷书</a:t>
              </a:r>
            </a:p>
          </p:txBody>
        </p:sp>
      </p:grpSp>
      <p:pic>
        <p:nvPicPr>
          <p:cNvPr id="6159" name="Picture 26" descr="G:\00各种申报材料\2020\《汉字奥秘》校本教材\02汉字奥秘插图_资料\03汉字有关图片（夏璠梓初稿）\0074.jp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5161" y="1383506"/>
            <a:ext cx="982663" cy="1566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26" name="直接连接符 25"/>
          <p:cNvCxnSpPr/>
          <p:nvPr>
            <p:custDataLst>
              <p:tags r:id="rId1"/>
            </p:custDataLst>
          </p:nvPr>
        </p:nvCxnSpPr>
        <p:spPr>
          <a:xfrm>
            <a:off x="1835696" y="534040"/>
            <a:ext cx="7200800" cy="21486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直接连接符 26"/>
          <p:cNvCxnSpPr/>
          <p:nvPr>
            <p:custDataLst>
              <p:tags r:id="rId2"/>
            </p:custDataLst>
          </p:nvPr>
        </p:nvCxnSpPr>
        <p:spPr>
          <a:xfrm>
            <a:off x="1187624" y="4803998"/>
            <a:ext cx="7848872" cy="0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Text Box 16"/>
          <p:cNvSpPr txBox="1">
            <a:spLocks noChangeArrowheads="1"/>
          </p:cNvSpPr>
          <p:nvPr/>
        </p:nvSpPr>
        <p:spPr bwMode="auto">
          <a:xfrm>
            <a:off x="1861743" y="669399"/>
            <a:ext cx="338455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zh-CN" altLang="en-US" sz="2400" b="1" dirty="0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</a:rPr>
              <a:t>古代常见的冷兵器：</a:t>
            </a:r>
            <a:r>
              <a:rPr lang="zh-CN" altLang="en-US" sz="2400" b="1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弓</a:t>
            </a:r>
          </a:p>
        </p:txBody>
      </p:sp>
      <p:sp>
        <p:nvSpPr>
          <p:cNvPr id="31" name="文本框 30">
            <a:extLst>
              <a:ext uri="{FF2B5EF4-FFF2-40B4-BE49-F238E27FC236}">
                <a16:creationId xmlns:a16="http://schemas.microsoft.com/office/drawing/2014/main" id="{71693FE3-E025-4360-AFF7-EAB7C1A47C56}"/>
              </a:ext>
            </a:extLst>
          </p:cNvPr>
          <p:cNvSpPr txBox="1"/>
          <p:nvPr>
            <p:custDataLst>
              <p:tags r:id="rId3"/>
            </p:custDataLst>
          </p:nvPr>
        </p:nvSpPr>
        <p:spPr>
          <a:xfrm>
            <a:off x="2195736" y="209690"/>
            <a:ext cx="25857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9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河南师范大学附属小学</a:t>
            </a:r>
          </a:p>
          <a:p>
            <a:pPr algn="dist"/>
            <a:r>
              <a:rPr lang="en-US" altLang="zh-CN" sz="7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Primary School Affiliated to Henan Normal University</a:t>
            </a:r>
          </a:p>
        </p:txBody>
      </p:sp>
      <p:pic>
        <p:nvPicPr>
          <p:cNvPr id="32" name="Picture 2" descr="C:\Users\Lenovo\Desktop\河南师范大学附属小学校徽00.jpg">
            <a:extLst>
              <a:ext uri="{FF2B5EF4-FFF2-40B4-BE49-F238E27FC236}">
                <a16:creationId xmlns:a16="http://schemas.microsoft.com/office/drawing/2014/main" id="{9B313A1A-39D6-45CE-9AF3-AFCD4353972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198967"/>
            <a:ext cx="365525" cy="3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3" name="文本框 14">
            <a:extLst>
              <a:ext uri="{FF2B5EF4-FFF2-40B4-BE49-F238E27FC236}">
                <a16:creationId xmlns:a16="http://schemas.microsoft.com/office/drawing/2014/main" id="{4BDC2A12-D9F6-4909-94C8-933FFB6BF0B5}"/>
              </a:ext>
            </a:extLst>
          </p:cNvPr>
          <p:cNvSpPr txBox="1"/>
          <p:nvPr/>
        </p:nvSpPr>
        <p:spPr>
          <a:xfrm>
            <a:off x="6426957" y="4803998"/>
            <a:ext cx="2627784" cy="288032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r"/>
            <a:r>
              <a:rPr lang="zh-CN" altLang="en-US" sz="1400" b="0" dirty="0">
                <a:solidFill>
                  <a:srgbClr val="FF0000"/>
                </a:solidFill>
                <a:latin typeface="华文行楷" panose="02010800040101010101" pitchFamily="2" charset="-122"/>
                <a:ea typeface="华文行楷" panose="02010800040101010101" pitchFamily="2" charset="-122"/>
                <a:sym typeface="+mn-ea"/>
              </a:rPr>
              <a:t>传承汉字文化  涵养文化自信</a:t>
            </a:r>
            <a:endParaRPr lang="en-US" altLang="zh-CN" sz="1400" b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latin typeface="华文行楷" panose="02010800040101010101" pitchFamily="2" charset="-122"/>
              <a:ea typeface="华文行楷" panose="02010800040101010101" pitchFamily="2" charset="-122"/>
              <a:sym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369435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2000"/>
                                        <p:tgtEl>
                                          <p:spTgt spid="61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2000"/>
                                        <p:tgtEl>
                                          <p:spTgt spid="6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2000"/>
                                        <p:tgtEl>
                                          <p:spTgt spid="6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2000"/>
                                        <p:tgtEl>
                                          <p:spTgt spid="6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4000"/>
                            </p:stCondLst>
                            <p:childTnLst>
                              <p:par>
                                <p:cTn id="26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2000"/>
                                        <p:tgtEl>
                                          <p:spTgt spid="6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6000"/>
                            </p:stCondLst>
                            <p:childTnLst>
                              <p:par>
                                <p:cTn id="30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2000"/>
                                        <p:tgtEl>
                                          <p:spTgt spid="6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8" dur="5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500"/>
                            </p:stCondLst>
                            <p:childTnLst>
                              <p:par>
                                <p:cTn id="40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0" dur="5000"/>
                                        <p:tgtEl>
                                          <p:spTgt spid="20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6" grpId="0" autoUpdateAnimBg="0"/>
      <p:bldP spid="2057" grpId="0" autoUpdateAnimBg="0"/>
      <p:bldP spid="2064" grpId="0" autoUpdateAnimBg="0"/>
      <p:bldP spid="30" grpId="0" autoUpdateAnimBg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heme/theme1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6204</TotalTime>
  <Words>83</Words>
  <Application>Microsoft Office PowerPoint</Application>
  <PresentationFormat>全屏显示(16:9)</PresentationFormat>
  <Paragraphs>12</Paragraphs>
  <Slides>1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</vt:i4>
      </vt:variant>
    </vt:vector>
  </HeadingPairs>
  <TitlesOfParts>
    <vt:vector size="8" baseType="lpstr">
      <vt:lpstr>华文楷体</vt:lpstr>
      <vt:lpstr>华文行楷</vt:lpstr>
      <vt:lpstr>宋体</vt:lpstr>
      <vt:lpstr>微软雅黑</vt:lpstr>
      <vt:lpstr>Arial</vt:lpstr>
      <vt:lpstr>Calibri</vt:lpstr>
      <vt:lpstr>默认设计模板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liwanli9503</dc:creator>
  <cp:lastModifiedBy>Administrator</cp:lastModifiedBy>
  <cp:revision>1256</cp:revision>
  <dcterms:created xsi:type="dcterms:W3CDTF">2011-03-21T09:38:00Z</dcterms:created>
  <dcterms:modified xsi:type="dcterms:W3CDTF">2026-07-08T01:56:26Z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2052-11.8.2.8053</vt:lpwstr>
  </property>
</Properties>
</file>