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321" r:id="rId2"/>
    <p:sldId id="322" r:id="rId3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49" d="100"/>
          <a:sy n="149" d="100"/>
        </p:scale>
        <p:origin x="540" y="114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tags" Target="../tags/tag3.xml"/><Relationship Id="rId7" Type="http://schemas.openxmlformats.org/officeDocument/2006/relationships/image" Target="../media/image5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10" Type="http://schemas.openxmlformats.org/officeDocument/2006/relationships/image" Target="../media/image8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6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9.jpeg"/><Relationship Id="rId5" Type="http://schemas.openxmlformats.org/officeDocument/2006/relationships/image" Target="../media/image3.jpe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Rectangle 27"/>
          <p:cNvSpPr>
            <a:spLocks noChangeArrowheads="1"/>
          </p:cNvSpPr>
          <p:nvPr/>
        </p:nvSpPr>
        <p:spPr bwMode="auto">
          <a:xfrm>
            <a:off x="0" y="2039690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3081" name="Rectangle 27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cxnSp>
        <p:nvCxnSpPr>
          <p:cNvPr id="23" name="直接连接符 22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27">
            <a:extLst>
              <a:ext uri="{FF2B5EF4-FFF2-40B4-BE49-F238E27FC236}">
                <a16:creationId xmlns:a16="http://schemas.microsoft.com/office/drawing/2014/main" id="{A09A9328-CFA2-45EC-AE62-B2C1A76CBFA7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9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F0BF2CC2-4348-4C54-B762-D357D30B07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文本框 14">
            <a:extLst>
              <a:ext uri="{FF2B5EF4-FFF2-40B4-BE49-F238E27FC236}">
                <a16:creationId xmlns:a16="http://schemas.microsoft.com/office/drawing/2014/main" id="{27E41AA6-43C2-4AFF-8397-2674B4347F26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pic>
        <p:nvPicPr>
          <p:cNvPr id="9" name="Picture 13" descr="舟_图片">
            <a:extLst>
              <a:ext uri="{FF2B5EF4-FFF2-40B4-BE49-F238E27FC236}">
                <a16:creationId xmlns:a16="http://schemas.microsoft.com/office/drawing/2014/main" id="{D44F9F6A-7525-4347-BB40-66EF6305C0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7420" y="819756"/>
            <a:ext cx="2088147" cy="1566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" name="Group 20">
            <a:extLst>
              <a:ext uri="{FF2B5EF4-FFF2-40B4-BE49-F238E27FC236}">
                <a16:creationId xmlns:a16="http://schemas.microsoft.com/office/drawing/2014/main" id="{28703881-0CB7-4CE2-A46B-41516FB9DA10}"/>
              </a:ext>
            </a:extLst>
          </p:cNvPr>
          <p:cNvGrpSpPr>
            <a:grpSpLocks/>
          </p:cNvGrpSpPr>
          <p:nvPr/>
        </p:nvGrpSpPr>
        <p:grpSpPr bwMode="auto">
          <a:xfrm>
            <a:off x="3959671" y="972233"/>
            <a:ext cx="1008063" cy="1462087"/>
            <a:chOff x="1610" y="1253"/>
            <a:chExt cx="635" cy="921"/>
          </a:xfrm>
        </p:grpSpPr>
        <p:sp>
          <p:nvSpPr>
            <p:cNvPr id="11" name="Text Box 5">
              <a:extLst>
                <a:ext uri="{FF2B5EF4-FFF2-40B4-BE49-F238E27FC236}">
                  <a16:creationId xmlns:a16="http://schemas.microsoft.com/office/drawing/2014/main" id="{C788B0B1-C9F9-4C93-836B-7E2108A32DD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10" y="1962"/>
              <a:ext cx="635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anose="02010609060101010101" pitchFamily="49" charset="-122"/>
                </a:rPr>
                <a:t>甲骨文</a:t>
              </a:r>
            </a:p>
          </p:txBody>
        </p:sp>
        <p:pic>
          <p:nvPicPr>
            <p:cNvPr id="12" name="Picture 12" descr="舟_甲骨文1">
              <a:extLst>
                <a:ext uri="{FF2B5EF4-FFF2-40B4-BE49-F238E27FC236}">
                  <a16:creationId xmlns:a16="http://schemas.microsoft.com/office/drawing/2014/main" id="{7AC3EA26-23CC-4741-8E72-4F6784A69F4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55" y="1253"/>
              <a:ext cx="442" cy="6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3" name="Group 21">
            <a:extLst>
              <a:ext uri="{FF2B5EF4-FFF2-40B4-BE49-F238E27FC236}">
                <a16:creationId xmlns:a16="http://schemas.microsoft.com/office/drawing/2014/main" id="{6CC19E18-C85F-4D25-9E7D-39D6485D3D16}"/>
              </a:ext>
            </a:extLst>
          </p:cNvPr>
          <p:cNvGrpSpPr>
            <a:grpSpLocks/>
          </p:cNvGrpSpPr>
          <p:nvPr/>
        </p:nvGrpSpPr>
        <p:grpSpPr bwMode="auto">
          <a:xfrm>
            <a:off x="5304284" y="972233"/>
            <a:ext cx="1008062" cy="1462087"/>
            <a:chOff x="2517" y="1253"/>
            <a:chExt cx="635" cy="921"/>
          </a:xfrm>
        </p:grpSpPr>
        <p:sp>
          <p:nvSpPr>
            <p:cNvPr id="14" name="Text Box 6">
              <a:extLst>
                <a:ext uri="{FF2B5EF4-FFF2-40B4-BE49-F238E27FC236}">
                  <a16:creationId xmlns:a16="http://schemas.microsoft.com/office/drawing/2014/main" id="{E767519E-453F-4484-B187-9553E5ECBED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17" y="1962"/>
              <a:ext cx="635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anose="02010609060101010101" pitchFamily="49" charset="-122"/>
                </a:rPr>
                <a:t>金文</a:t>
              </a:r>
            </a:p>
          </p:txBody>
        </p:sp>
        <p:pic>
          <p:nvPicPr>
            <p:cNvPr id="15" name="Picture 11" descr="舟_金文1">
              <a:extLst>
                <a:ext uri="{FF2B5EF4-FFF2-40B4-BE49-F238E27FC236}">
                  <a16:creationId xmlns:a16="http://schemas.microsoft.com/office/drawing/2014/main" id="{96BD072D-B371-4B5B-B965-4BD1A2568BA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53" y="1253"/>
              <a:ext cx="406" cy="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6" name="Group 23">
            <a:extLst>
              <a:ext uri="{FF2B5EF4-FFF2-40B4-BE49-F238E27FC236}">
                <a16:creationId xmlns:a16="http://schemas.microsoft.com/office/drawing/2014/main" id="{841C0018-839D-4F1E-AF92-1E95297F66F0}"/>
              </a:ext>
            </a:extLst>
          </p:cNvPr>
          <p:cNvGrpSpPr>
            <a:grpSpLocks/>
          </p:cNvGrpSpPr>
          <p:nvPr/>
        </p:nvGrpSpPr>
        <p:grpSpPr bwMode="auto">
          <a:xfrm>
            <a:off x="7991921" y="972233"/>
            <a:ext cx="1008063" cy="1462087"/>
            <a:chOff x="4603" y="1253"/>
            <a:chExt cx="635" cy="921"/>
          </a:xfrm>
        </p:grpSpPr>
        <p:sp>
          <p:nvSpPr>
            <p:cNvPr id="17" name="Text Box 8">
              <a:extLst>
                <a:ext uri="{FF2B5EF4-FFF2-40B4-BE49-F238E27FC236}">
                  <a16:creationId xmlns:a16="http://schemas.microsoft.com/office/drawing/2014/main" id="{406562A5-32CD-44A6-B65B-63D0721FE18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03" y="1962"/>
              <a:ext cx="635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anose="02010609060101010101" pitchFamily="49" charset="-122"/>
                </a:rPr>
                <a:t>古文字</a:t>
              </a:r>
            </a:p>
          </p:txBody>
        </p:sp>
        <p:pic>
          <p:nvPicPr>
            <p:cNvPr id="18" name="Picture 10" descr="舟_古文">
              <a:extLst>
                <a:ext uri="{FF2B5EF4-FFF2-40B4-BE49-F238E27FC236}">
                  <a16:creationId xmlns:a16="http://schemas.microsoft.com/office/drawing/2014/main" id="{897F8E45-5084-4121-ABFF-27E7C20CED1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0" y="1253"/>
              <a:ext cx="333" cy="6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" name="Group 22">
            <a:extLst>
              <a:ext uri="{FF2B5EF4-FFF2-40B4-BE49-F238E27FC236}">
                <a16:creationId xmlns:a16="http://schemas.microsoft.com/office/drawing/2014/main" id="{259A48FC-A516-4ED4-8BB9-0512942A23B9}"/>
              </a:ext>
            </a:extLst>
          </p:cNvPr>
          <p:cNvGrpSpPr>
            <a:grpSpLocks/>
          </p:cNvGrpSpPr>
          <p:nvPr/>
        </p:nvGrpSpPr>
        <p:grpSpPr bwMode="auto">
          <a:xfrm>
            <a:off x="6647309" y="972233"/>
            <a:ext cx="1008062" cy="1462087"/>
            <a:chOff x="3470" y="1253"/>
            <a:chExt cx="635" cy="921"/>
          </a:xfrm>
        </p:grpSpPr>
        <p:sp>
          <p:nvSpPr>
            <p:cNvPr id="20" name="Text Box 7">
              <a:extLst>
                <a:ext uri="{FF2B5EF4-FFF2-40B4-BE49-F238E27FC236}">
                  <a16:creationId xmlns:a16="http://schemas.microsoft.com/office/drawing/2014/main" id="{8FD3CCC6-45D2-4269-9D1D-4F0583EAD57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70" y="1962"/>
              <a:ext cx="635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anose="02010609060101010101" pitchFamily="49" charset="-122"/>
                </a:rPr>
                <a:t>小篆</a:t>
              </a:r>
            </a:p>
          </p:txBody>
        </p:sp>
        <p:pic>
          <p:nvPicPr>
            <p:cNvPr id="21" name="Picture 9" descr="舟_小篆">
              <a:extLst>
                <a:ext uri="{FF2B5EF4-FFF2-40B4-BE49-F238E27FC236}">
                  <a16:creationId xmlns:a16="http://schemas.microsoft.com/office/drawing/2014/main" id="{5FF49212-4845-426E-98D4-4C887972437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51" y="1253"/>
              <a:ext cx="394" cy="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2" name="Text Box 24">
            <a:extLst>
              <a:ext uri="{FF2B5EF4-FFF2-40B4-BE49-F238E27FC236}">
                <a16:creationId xmlns:a16="http://schemas.microsoft.com/office/drawing/2014/main" id="{39793831-66D9-4C88-A778-4C38EEA179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5132" y="2792998"/>
            <a:ext cx="2736850" cy="193899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  <a:buNone/>
              <a:defRPr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舟</a:t>
            </a:r>
          </a:p>
        </p:txBody>
      </p:sp>
      <p:sp>
        <p:nvSpPr>
          <p:cNvPr id="25" name="Text Box 25">
            <a:extLst>
              <a:ext uri="{FF2B5EF4-FFF2-40B4-BE49-F238E27FC236}">
                <a16:creationId xmlns:a16="http://schemas.microsoft.com/office/drawing/2014/main" id="{C088426B-3C99-40DA-B363-61073D9E5E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77507" y="2304354"/>
            <a:ext cx="1582737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</a:pPr>
            <a:r>
              <a:rPr lang="en-US" altLang="zh-CN" sz="4400" dirty="0" err="1">
                <a:solidFill>
                  <a:srgbClr val="FF0000"/>
                </a:solidFill>
                <a:latin typeface="宋体" panose="02010600030101010101" pitchFamily="2" charset="-122"/>
              </a:rPr>
              <a:t>zhōu</a:t>
            </a:r>
            <a:endParaRPr lang="en-US" altLang="zh-CN" sz="4400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26" name="Text Box 26">
            <a:extLst>
              <a:ext uri="{FF2B5EF4-FFF2-40B4-BE49-F238E27FC236}">
                <a16:creationId xmlns:a16="http://schemas.microsoft.com/office/drawing/2014/main" id="{21D59ABE-ABAC-4912-B3D2-57205139A6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87561" y="2789557"/>
            <a:ext cx="4478792" cy="16700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舟，象形字。甲骨文、金文字形，像一只小木船的形象，本义为船。舟又用作器物名，古人称搁茶碗的小托盘为“茶舟”，今人也叫“茶船”。汉字中以舟为义符的字大都与船及其作用有关，如“航、舫、舰、艇、艘”等。</a:t>
            </a:r>
            <a:endParaRPr lang="en-US" altLang="zh-CN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268546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5" grpId="0"/>
      <p:bldP spid="2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Rectangle 27"/>
          <p:cNvSpPr>
            <a:spLocks noChangeArrowheads="1"/>
          </p:cNvSpPr>
          <p:nvPr/>
        </p:nvSpPr>
        <p:spPr bwMode="auto">
          <a:xfrm>
            <a:off x="0" y="2039690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3081" name="Rectangle 27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cxnSp>
        <p:nvCxnSpPr>
          <p:cNvPr id="23" name="直接连接符 22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27">
            <a:extLst>
              <a:ext uri="{FF2B5EF4-FFF2-40B4-BE49-F238E27FC236}">
                <a16:creationId xmlns:a16="http://schemas.microsoft.com/office/drawing/2014/main" id="{A09A9328-CFA2-45EC-AE62-B2C1A76CBFA7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9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F0BF2CC2-4348-4C54-B762-D357D30B07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文本框 14">
            <a:extLst>
              <a:ext uri="{FF2B5EF4-FFF2-40B4-BE49-F238E27FC236}">
                <a16:creationId xmlns:a16="http://schemas.microsoft.com/office/drawing/2014/main" id="{27E41AA6-43C2-4AFF-8397-2674B4347F26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pic>
        <p:nvPicPr>
          <p:cNvPr id="9" name="Picture 4" descr="xiao_zhou">
            <a:extLst>
              <a:ext uri="{FF2B5EF4-FFF2-40B4-BE49-F238E27FC236}">
                <a16:creationId xmlns:a16="http://schemas.microsoft.com/office/drawing/2014/main" id="{D2750E8D-D160-43A5-B262-9221287666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6241" y="836305"/>
            <a:ext cx="2314055" cy="17346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 Box 5">
            <a:extLst>
              <a:ext uri="{FF2B5EF4-FFF2-40B4-BE49-F238E27FC236}">
                <a16:creationId xmlns:a16="http://schemas.microsoft.com/office/drawing/2014/main" id="{57143050-B3F8-4F26-9E91-796F959D3F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35696" y="2780120"/>
            <a:ext cx="6840759" cy="16700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FontTx/>
              <a:buNone/>
            </a:pPr>
            <a:r>
              <a:rPr lang="en-US" altLang="zh-CN" sz="140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古代有个楚国人，带着一把剑要乘船渡江。一不小心，他的剑掉进了江水里。他没有跳下水找剑，却在船沿上做了个记号。他说：“这就是我的剑掉下去的地方。”等船靠岸了，他才沿着记号跳下水里找剑。他找了很久，结果呢？当然是什么也没有找到。船已经走了这么远，而剑却还留在原来掉下去的地方呢！所以用刻舟求剑的办法找剑，真是太糊涂了。如果要找到剑，应该在掉下去时立刻跳到水里。 </a:t>
            </a:r>
          </a:p>
        </p:txBody>
      </p:sp>
      <p:sp>
        <p:nvSpPr>
          <p:cNvPr id="11" name="Text Box 6">
            <a:extLst>
              <a:ext uri="{FF2B5EF4-FFF2-40B4-BE49-F238E27FC236}">
                <a16:creationId xmlns:a16="http://schemas.microsoft.com/office/drawing/2014/main" id="{B5DECE22-3F4D-49D0-930E-83D11322F7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12060" y="1733549"/>
            <a:ext cx="34575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比喻不懂事物已发展变化而仍静止地看问题。 </a:t>
            </a:r>
          </a:p>
        </p:txBody>
      </p:sp>
      <p:sp>
        <p:nvSpPr>
          <p:cNvPr id="12" name="Text Box 7">
            <a:extLst>
              <a:ext uri="{FF2B5EF4-FFF2-40B4-BE49-F238E27FC236}">
                <a16:creationId xmlns:a16="http://schemas.microsoft.com/office/drawing/2014/main" id="{13BC5D7D-B6D1-4821-9975-C7F4B72D5C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12060" y="994361"/>
            <a:ext cx="23749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FontTx/>
              <a:buNone/>
            </a:pPr>
            <a:r>
              <a:rPr lang="zh-CN" altLang="en-US" sz="180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刻舟求剑： </a:t>
            </a:r>
          </a:p>
        </p:txBody>
      </p:sp>
    </p:spTree>
    <p:extLst>
      <p:ext uri="{BB962C8B-B14F-4D97-AF65-F5344CB8AC3E}">
        <p14:creationId xmlns:p14="http://schemas.microsoft.com/office/powerpoint/2010/main" val="100385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6255</TotalTime>
  <Words>262</Words>
  <Application>Microsoft Office PowerPoint</Application>
  <PresentationFormat>全屏显示(16:9)</PresentationFormat>
  <Paragraphs>16</Paragraphs>
  <Slides>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9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1264</cp:revision>
  <dcterms:created xsi:type="dcterms:W3CDTF">2011-03-21T09:38:00Z</dcterms:created>
  <dcterms:modified xsi:type="dcterms:W3CDTF">2026-07-08T02:56:35Z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