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00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331640" y="2140471"/>
            <a:ext cx="2160587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禾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871390" y="1635646"/>
            <a:ext cx="10810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宋体" panose="02010600030101010101" pitchFamily="2" charset="-122"/>
              </a:rPr>
              <a:t>h</a:t>
            </a:r>
            <a:r>
              <a:rPr lang="zh-CN" altLang="zh-CN" sz="3200" dirty="0">
                <a:solidFill>
                  <a:srgbClr val="FF0000"/>
                </a:solidFill>
                <a:latin typeface="宋体" panose="02010600030101010101" pitchFamily="2" charset="-122"/>
              </a:rPr>
              <a:t>é</a:t>
            </a:r>
            <a:endParaRPr lang="en-US" altLang="zh-CN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5" name="图片 14" descr="G:\00各种申报材料\2020\《汉字文化》文本教材0407\汉字图片20200406\禾00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582" y="2108996"/>
            <a:ext cx="1500752" cy="25220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组合 10"/>
          <p:cNvGrpSpPr>
            <a:grpSpLocks/>
          </p:cNvGrpSpPr>
          <p:nvPr/>
        </p:nvGrpSpPr>
        <p:grpSpPr bwMode="auto">
          <a:xfrm>
            <a:off x="4058630" y="1139528"/>
            <a:ext cx="1006475" cy="1471612"/>
            <a:chOff x="3563938" y="1340768"/>
            <a:chExt cx="1006475" cy="1472282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8" name="图片 39973" descr="说明: G:\00各种申报材料\2020\《汉字文化》文本教材\20200210汉字演变形体\禾_甲骨文1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0333" y="1340768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11"/>
          <p:cNvGrpSpPr>
            <a:grpSpLocks/>
          </p:cNvGrpSpPr>
          <p:nvPr/>
        </p:nvGrpSpPr>
        <p:grpSpPr bwMode="auto">
          <a:xfrm>
            <a:off x="5151338" y="1139528"/>
            <a:ext cx="1006475" cy="1471612"/>
            <a:chOff x="4716463" y="1340768"/>
            <a:chExt cx="1006475" cy="1472282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471646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金文</a:t>
              </a:r>
            </a:p>
          </p:txBody>
        </p:sp>
        <p:pic>
          <p:nvPicPr>
            <p:cNvPr id="11" name="图片 39975" descr="说明: G:\00各种申报材料\2020\《汉字文化》文本教材\20200210汉字演变形体\禾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3911" y="1340768"/>
              <a:ext cx="51157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20"/>
          <p:cNvGrpSpPr>
            <a:grpSpLocks/>
          </p:cNvGrpSpPr>
          <p:nvPr/>
        </p:nvGrpSpPr>
        <p:grpSpPr bwMode="auto">
          <a:xfrm>
            <a:off x="6157813" y="1139528"/>
            <a:ext cx="1006475" cy="1471613"/>
            <a:chOff x="5868988" y="1340768"/>
            <a:chExt cx="1006475" cy="1472282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86898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4" name="图片 39976" descr="说明: G:\00各种申报材料\2020\《汉字文化》文本教材\20200210汉字演变形体\禾_篆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5383" y="1340768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21"/>
          <p:cNvGrpSpPr>
            <a:grpSpLocks/>
          </p:cNvGrpSpPr>
          <p:nvPr/>
        </p:nvGrpSpPr>
        <p:grpSpPr bwMode="auto">
          <a:xfrm>
            <a:off x="3923928" y="2938614"/>
            <a:ext cx="1462087" cy="1471613"/>
            <a:chOff x="6435388" y="1340768"/>
            <a:chExt cx="1461176" cy="1472282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666273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7" name="图片 5134" descr="说明: G:\00各种申报材料\2020\20200611《汉字奥秘》\02插图资料\隶书楷书1\禾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5388" y="1340768"/>
              <a:ext cx="146117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22"/>
          <p:cNvGrpSpPr>
            <a:grpSpLocks/>
          </p:cNvGrpSpPr>
          <p:nvPr/>
        </p:nvGrpSpPr>
        <p:grpSpPr bwMode="auto">
          <a:xfrm>
            <a:off x="5574084" y="2938614"/>
            <a:ext cx="1108075" cy="1471613"/>
            <a:chOff x="7715859" y="1340768"/>
            <a:chExt cx="1108421" cy="1472282"/>
          </a:xfrm>
        </p:grpSpPr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776683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20" name="图片 5135" descr="说明: G:\00各种申报材料\2020\20200611《汉字奥秘》\02插图资料\隶书楷书1\禾_楷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5859" y="1340768"/>
              <a:ext cx="110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组合 9"/>
          <p:cNvGrpSpPr>
            <a:grpSpLocks/>
          </p:cNvGrpSpPr>
          <p:nvPr/>
        </p:nvGrpSpPr>
        <p:grpSpPr bwMode="auto">
          <a:xfrm>
            <a:off x="2965922" y="1131590"/>
            <a:ext cx="1006475" cy="1487488"/>
            <a:chOff x="2627784" y="1340768"/>
            <a:chExt cx="1006475" cy="1488678"/>
          </a:xfrm>
        </p:grpSpPr>
        <p:pic>
          <p:nvPicPr>
            <p:cNvPr id="22" name="图片 39974" descr="说明: G:\00各种申报材料\2020\《汉字文化》文本教材\20200210汉字演变形体\禾_甲骨文2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9969" y="134076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Text Box 14"/>
            <p:cNvSpPr txBox="1">
              <a:spLocks noChangeArrowheads="1"/>
            </p:cNvSpPr>
            <p:nvPr/>
          </p:nvSpPr>
          <p:spPr bwMode="auto">
            <a:xfrm>
              <a:off x="2627784" y="249289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甲骨文</a:t>
              </a:r>
            </a:p>
          </p:txBody>
        </p:sp>
      </p:grp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4CAEACB5-525D-400A-A5AF-C5D1B23D9FBA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AB9D689F-3A92-46CD-AFB7-7E7F6DF26A14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30">
            <a:extLst>
              <a:ext uri="{FF2B5EF4-FFF2-40B4-BE49-F238E27FC236}">
                <a16:creationId xmlns:a16="http://schemas.microsoft.com/office/drawing/2014/main" id="{2D320239-67D1-4503-91DE-2A2C6F91E6A3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1BBEE3EE-7BDB-4F98-9339-E32D54076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C5FCF181-83F1-4636-ABA8-602C86F6E6C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14767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6170</TotalTime>
  <Words>24</Words>
  <Application>Microsoft Office PowerPoint</Application>
  <PresentationFormat>全屏显示(16:9)</PresentationFormat>
  <Paragraphs>11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华文楷体</vt:lpstr>
      <vt:lpstr>华文行楷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1232</cp:revision>
  <dcterms:created xsi:type="dcterms:W3CDTF">2011-03-21T09:38:00Z</dcterms:created>
  <dcterms:modified xsi:type="dcterms:W3CDTF">2026-07-08T00:36:30Z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