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71" r:id="rId2"/>
    <p:sldId id="372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228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6.xml"/><Relationship Id="rId7" Type="http://schemas.openxmlformats.org/officeDocument/2006/relationships/hyperlink" Target="http://hzdam.qmxgk.com/jxal.htm" TargetMode="Externa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76256" y="279300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豕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633494" y="2355726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shǐ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4384824" y="3186113"/>
            <a:ext cx="315428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豕，象形字。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甲骨文字形，描绘的是一只猪的样子：长长的嘴，大肚子，四只脚，有尾巴。本义指猪。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061" name="Picture 13" descr="F:\10校本课程_汉字奥秘\20120317汉字奥秘_特色课程\汉字奥秘\10第十讲：会意字_家牢\豕\猪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387" y="1590676"/>
            <a:ext cx="2001837" cy="141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1712913" y="613320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大猪与小猪：豕、猪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080" name="组合 11"/>
          <p:cNvGrpSpPr>
            <a:grpSpLocks/>
          </p:cNvGrpSpPr>
          <p:nvPr/>
        </p:nvGrpSpPr>
        <p:grpSpPr bwMode="auto">
          <a:xfrm>
            <a:off x="4384824" y="1463907"/>
            <a:ext cx="1006475" cy="1467883"/>
            <a:chOff x="3563938" y="971790"/>
            <a:chExt cx="1006475" cy="1955798"/>
          </a:xfrm>
        </p:grpSpPr>
        <p:sp>
          <p:nvSpPr>
            <p:cNvPr id="3094" name="Text Box 14"/>
            <p:cNvSpPr txBox="1">
              <a:spLocks noChangeArrowheads="1"/>
            </p:cNvSpPr>
            <p:nvPr/>
          </p:nvSpPr>
          <p:spPr bwMode="auto">
            <a:xfrm>
              <a:off x="3563938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5" name="图片 39970" descr="豕_甲骨文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9561" y="971790"/>
              <a:ext cx="795229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1" name="组合 12"/>
          <p:cNvGrpSpPr>
            <a:grpSpLocks/>
          </p:cNvGrpSpPr>
          <p:nvPr/>
        </p:nvGrpSpPr>
        <p:grpSpPr bwMode="auto">
          <a:xfrm>
            <a:off x="5512989" y="1463907"/>
            <a:ext cx="1022437" cy="1467883"/>
            <a:chOff x="4691509" y="971790"/>
            <a:chExt cx="1022437" cy="1955798"/>
          </a:xfrm>
        </p:grpSpPr>
        <p:sp>
          <p:nvSpPr>
            <p:cNvPr id="3092" name="Text Box 15"/>
            <p:cNvSpPr txBox="1">
              <a:spLocks noChangeArrowheads="1"/>
            </p:cNvSpPr>
            <p:nvPr/>
          </p:nvSpPr>
          <p:spPr bwMode="auto">
            <a:xfrm>
              <a:off x="4699490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3" name="Picture 11" descr="豕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1509" y="971790"/>
              <a:ext cx="1022437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2" name="组合 13"/>
          <p:cNvGrpSpPr>
            <a:grpSpLocks/>
          </p:cNvGrpSpPr>
          <p:nvPr/>
        </p:nvGrpSpPr>
        <p:grpSpPr bwMode="auto">
          <a:xfrm>
            <a:off x="6562523" y="1463907"/>
            <a:ext cx="1006475" cy="1467883"/>
            <a:chOff x="5740707" y="971790"/>
            <a:chExt cx="1006475" cy="1955798"/>
          </a:xfrm>
        </p:grpSpPr>
        <p:sp>
          <p:nvSpPr>
            <p:cNvPr id="3090" name="Text Box 16"/>
            <p:cNvSpPr txBox="1">
              <a:spLocks noChangeArrowheads="1"/>
            </p:cNvSpPr>
            <p:nvPr/>
          </p:nvSpPr>
          <p:spPr bwMode="auto">
            <a:xfrm>
              <a:off x="5740707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91" name="Picture 12" descr="豕_小篆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0594" y="971790"/>
              <a:ext cx="946701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3" name="组合 14"/>
          <p:cNvGrpSpPr>
            <a:grpSpLocks/>
          </p:cNvGrpSpPr>
          <p:nvPr/>
        </p:nvGrpSpPr>
        <p:grpSpPr bwMode="auto">
          <a:xfrm>
            <a:off x="1564692" y="3217522"/>
            <a:ext cx="1321667" cy="1298334"/>
            <a:chOff x="6506318" y="1196855"/>
            <a:chExt cx="1321005" cy="1731028"/>
          </a:xfrm>
        </p:grpSpPr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663583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3089" name="图片 19476" descr="豕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6318" y="1196855"/>
              <a:ext cx="1321005" cy="1199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4" name="组合 21"/>
          <p:cNvGrpSpPr>
            <a:grpSpLocks/>
          </p:cNvGrpSpPr>
          <p:nvPr/>
        </p:nvGrpSpPr>
        <p:grpSpPr bwMode="auto">
          <a:xfrm>
            <a:off x="2943859" y="3073506"/>
            <a:ext cx="1412117" cy="1442460"/>
            <a:chOff x="7829919" y="1004079"/>
            <a:chExt cx="1412355" cy="1923996"/>
          </a:xfrm>
        </p:grpSpPr>
        <p:sp>
          <p:nvSpPr>
            <p:cNvPr id="3086" name="Text Box 16"/>
            <p:cNvSpPr txBox="1">
              <a:spLocks noChangeArrowheads="1"/>
            </p:cNvSpPr>
            <p:nvPr/>
          </p:nvSpPr>
          <p:spPr bwMode="auto">
            <a:xfrm>
              <a:off x="8032859" y="2476502"/>
              <a:ext cx="1006475" cy="451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3087" name="图片 19477" descr="豕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9919" y="1004079"/>
              <a:ext cx="1412355" cy="1440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5" name="Rectangle 21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0FCAE669-9705-48D8-8D58-BBBD109BCB8D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2D0C22A6-FE35-4FE4-9756-807E8A3B830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43274F43-B91E-4E6E-A7A3-4F7C385616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731E7BC1-2487-4007-8458-FEACF4D96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8445A984-F116-4C00-8D79-0AB0E264FC2D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69105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" grpId="0" autoUpdateAnimBg="0"/>
      <p:bldP spid="1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115070" y="257697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猪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872308" y="1995686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>
                <a:solidFill>
                  <a:srgbClr val="0000FF"/>
                </a:solidFill>
                <a:ea typeface="仿宋_GB2312" pitchFamily="49" charset="-122"/>
              </a:rPr>
              <a:t> </a:t>
            </a: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zh</a:t>
            </a:r>
            <a:r>
              <a:rPr lang="zh-CN" altLang="zh-CN" sz="4400" b="1" dirty="0">
                <a:solidFill>
                  <a:srgbClr val="FF0000"/>
                </a:solidFill>
                <a:latin typeface="宋体" charset="-122"/>
              </a:rPr>
              <a:t>ū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3563888" y="3219451"/>
            <a:ext cx="4752354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猪，形声字，由“豕、者”组成。豕，形旁，表示字义与“豕”有关；者，声旁，表示读音。“</a:t>
            </a:r>
            <a:r>
              <a:rPr lang="zh-TW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豬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”简化后写作“猪”，最初表示“小猪”的意思。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4103" name="组合 9"/>
          <p:cNvGrpSpPr>
            <a:grpSpLocks/>
          </p:cNvGrpSpPr>
          <p:nvPr/>
        </p:nvGrpSpPr>
        <p:grpSpPr bwMode="auto">
          <a:xfrm>
            <a:off x="6084168" y="1419622"/>
            <a:ext cx="1023820" cy="1412265"/>
            <a:chOff x="5928764" y="1043958"/>
            <a:chExt cx="1023820" cy="1884240"/>
          </a:xfrm>
        </p:grpSpPr>
        <p:sp>
          <p:nvSpPr>
            <p:cNvPr id="4108" name="Text Box 16"/>
            <p:cNvSpPr txBox="1">
              <a:spLocks noChangeArrowheads="1"/>
            </p:cNvSpPr>
            <p:nvPr/>
          </p:nvSpPr>
          <p:spPr bwMode="auto">
            <a:xfrm>
              <a:off x="5937437" y="2476500"/>
              <a:ext cx="1006475" cy="4516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09" name="图片 39945" descr="猪_篆书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8764" y="1043958"/>
              <a:ext cx="1023820" cy="1440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4" name="组合 10"/>
          <p:cNvGrpSpPr>
            <a:grpSpLocks/>
          </p:cNvGrpSpPr>
          <p:nvPr/>
        </p:nvGrpSpPr>
        <p:grpSpPr bwMode="auto">
          <a:xfrm>
            <a:off x="7308850" y="1347614"/>
            <a:ext cx="1223592" cy="1484273"/>
            <a:chOff x="7368121" y="947885"/>
            <a:chExt cx="1223974" cy="1980313"/>
          </a:xfrm>
        </p:grpSpPr>
        <p:sp>
          <p:nvSpPr>
            <p:cNvPr id="4106" name="Text Box 16"/>
            <p:cNvSpPr txBox="1">
              <a:spLocks noChangeArrowheads="1"/>
            </p:cNvSpPr>
            <p:nvPr/>
          </p:nvSpPr>
          <p:spPr bwMode="auto">
            <a:xfrm>
              <a:off x="7476871" y="2476500"/>
              <a:ext cx="1006475" cy="4516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4107" name="图片 19478" descr="猪_楷书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8121" y="947885"/>
              <a:ext cx="1223974" cy="1440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5" name="Picture 8" descr="G:\00各种申报材料\2020\《汉字奥秘》电子教材\《汉字奥秘》（二年级）202005\《汉字奥秘》（二年级 上）\02-01-11 大猪与小猪：豕、猪\豕资料\小猪0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1347614"/>
            <a:ext cx="2716957" cy="16468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1712913" y="613320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大猪与小猪：豕、猪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C14495AD-09D9-44E6-A140-3E34A07535B2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4CD1DDD3-31ED-40DA-BFF4-24470DDB03E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:a16="http://schemas.microsoft.com/office/drawing/2014/main" id="{998D3D26-500D-4DB4-991C-79352FD2856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9F7AE96-700A-4FA4-90F6-7A84E46F8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文本框 14">
            <a:extLst>
              <a:ext uri="{FF2B5EF4-FFF2-40B4-BE49-F238E27FC236}">
                <a16:creationId xmlns:a16="http://schemas.microsoft.com/office/drawing/2014/main" id="{257B1D65-B088-4CAA-9CF5-57E5A863CF1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6179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  <p:bldP spid="2058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6201</TotalTime>
  <Words>132</Words>
  <Application>Microsoft Office PowerPoint</Application>
  <PresentationFormat>全屏显示(16:9)</PresentationFormat>
  <Paragraphs>21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1251</cp:revision>
  <dcterms:created xsi:type="dcterms:W3CDTF">2011-03-21T09:38:00Z</dcterms:created>
  <dcterms:modified xsi:type="dcterms:W3CDTF">2026-07-08T01:44:35Z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