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92" r:id="rId2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6257" autoAdjust="0"/>
  </p:normalViewPr>
  <p:slideViewPr>
    <p:cSldViewPr>
      <p:cViewPr varScale="1">
        <p:scale>
          <a:sx n="149" d="100"/>
          <a:sy n="149" d="100"/>
        </p:scale>
        <p:origin x="540" y="108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9.jpe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12" Type="http://schemas.openxmlformats.org/officeDocument/2006/relationships/image" Target="../media/image8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11" Type="http://schemas.openxmlformats.org/officeDocument/2006/relationships/hyperlink" Target="http://hzdam.qmxgk.com/jxal.htm" TargetMode="External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7"/>
          <p:cNvSpPr txBox="1">
            <a:spLocks noChangeArrowheads="1"/>
          </p:cNvSpPr>
          <p:nvPr/>
        </p:nvSpPr>
        <p:spPr bwMode="auto">
          <a:xfrm>
            <a:off x="1043608" y="2497212"/>
            <a:ext cx="29527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None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itchFamily="2" charset="-122"/>
              </a:rPr>
              <a:t>月</a:t>
            </a:r>
          </a:p>
        </p:txBody>
      </p:sp>
      <p:sp>
        <p:nvSpPr>
          <p:cNvPr id="3" name="Text Box 18"/>
          <p:cNvSpPr txBox="1">
            <a:spLocks noChangeArrowheads="1"/>
          </p:cNvSpPr>
          <p:nvPr/>
        </p:nvSpPr>
        <p:spPr bwMode="auto">
          <a:xfrm>
            <a:off x="1943721" y="1779662"/>
            <a:ext cx="115252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en-US" altLang="zh-CN" sz="4400" b="1" dirty="0" err="1">
                <a:solidFill>
                  <a:srgbClr val="FF0000"/>
                </a:solidFill>
                <a:latin typeface="宋体" charset="-122"/>
              </a:rPr>
              <a:t>yuè</a:t>
            </a:r>
            <a:endParaRPr lang="en-US" altLang="zh-CN" sz="4400" b="1" dirty="0">
              <a:solidFill>
                <a:srgbClr val="FF0000"/>
              </a:solidFill>
              <a:latin typeface="宋体" charset="-122"/>
            </a:endParaRPr>
          </a:p>
        </p:txBody>
      </p:sp>
      <p:sp>
        <p:nvSpPr>
          <p:cNvPr id="4" name="Text Box 22"/>
          <p:cNvSpPr txBox="1">
            <a:spLocks noChangeArrowheads="1"/>
          </p:cNvSpPr>
          <p:nvPr/>
        </p:nvSpPr>
        <p:spPr bwMode="auto">
          <a:xfrm>
            <a:off x="4499992" y="2931790"/>
            <a:ext cx="3572833" cy="1708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       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月，象形字。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天上的月亮，有时是圆的，有时是弯的；圆的时候少，弯的时候多。我们祖先很早就观察到月亮的变化，所以就画了一幅弯弯的月亮，表示月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亮</a:t>
            </a:r>
            <a:r>
              <a:rPr lang="zh-CN" altLang="zh-CN" sz="1400" b="0" dirty="0">
                <a:solidFill>
                  <a:srgbClr val="0000FF"/>
                </a:solidFill>
                <a:latin typeface="+mn-ea"/>
                <a:ea typeface="+mn-ea"/>
              </a:rPr>
              <a:t>。后来，“月”字才演变成现在</a:t>
            </a:r>
            <a:r>
              <a:rPr lang="zh-CN" altLang="zh-CN" sz="1400" b="0">
                <a:solidFill>
                  <a:srgbClr val="0000FF"/>
                </a:solidFill>
                <a:latin typeface="+mn-ea"/>
                <a:ea typeface="+mn-ea"/>
              </a:rPr>
              <a:t>的样子</a:t>
            </a:r>
            <a:r>
              <a:rPr lang="zh-CN" altLang="en-US" sz="1400" b="0">
                <a:solidFill>
                  <a:srgbClr val="0000FF"/>
                </a:solidFill>
                <a:latin typeface="+mn-ea"/>
                <a:ea typeface="+mn-ea"/>
              </a:rPr>
              <a:t>。</a:t>
            </a:r>
            <a:endParaRPr lang="zh-CN" altLang="zh-CN" sz="1400" b="0" dirty="0">
              <a:solidFill>
                <a:srgbClr val="FF0066"/>
              </a:solidFill>
              <a:latin typeface="+mn-ea"/>
              <a:ea typeface="+mn-ea"/>
            </a:endParaRPr>
          </a:p>
        </p:txBody>
      </p:sp>
      <p:grpSp>
        <p:nvGrpSpPr>
          <p:cNvPr id="5" name="组合 10"/>
          <p:cNvGrpSpPr>
            <a:grpSpLocks/>
          </p:cNvGrpSpPr>
          <p:nvPr/>
        </p:nvGrpSpPr>
        <p:grpSpPr bwMode="auto">
          <a:xfrm>
            <a:off x="4067944" y="1355368"/>
            <a:ext cx="1006475" cy="1544637"/>
            <a:chOff x="3563938" y="1268760"/>
            <a:chExt cx="1006475" cy="1544290"/>
          </a:xfrm>
        </p:grpSpPr>
        <p:sp>
          <p:nvSpPr>
            <p:cNvPr id="6" name="Text Box 14"/>
            <p:cNvSpPr txBox="1">
              <a:spLocks noChangeArrowheads="1"/>
            </p:cNvSpPr>
            <p:nvPr/>
          </p:nvSpPr>
          <p:spPr bwMode="auto">
            <a:xfrm>
              <a:off x="3563938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甲骨文</a:t>
              </a:r>
            </a:p>
          </p:txBody>
        </p:sp>
        <p:pic>
          <p:nvPicPr>
            <p:cNvPr id="7" name="图片 19473" descr="说明: C:\Users\lenovo\Desktop\20200210汉字演变形体\月_甲骨文.jpg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68228" y="1268760"/>
              <a:ext cx="39789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组合 13"/>
          <p:cNvGrpSpPr>
            <a:grpSpLocks/>
          </p:cNvGrpSpPr>
          <p:nvPr/>
        </p:nvGrpSpPr>
        <p:grpSpPr bwMode="auto">
          <a:xfrm>
            <a:off x="5141094" y="1355368"/>
            <a:ext cx="1006475" cy="1544637"/>
            <a:chOff x="4635972" y="1268760"/>
            <a:chExt cx="1006475" cy="1544290"/>
          </a:xfrm>
        </p:grpSpPr>
        <p:sp>
          <p:nvSpPr>
            <p:cNvPr id="9" name="Text Box 15"/>
            <p:cNvSpPr txBox="1">
              <a:spLocks noChangeArrowheads="1"/>
            </p:cNvSpPr>
            <p:nvPr/>
          </p:nvSpPr>
          <p:spPr bwMode="auto">
            <a:xfrm>
              <a:off x="4635972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金文</a:t>
              </a:r>
            </a:p>
          </p:txBody>
        </p:sp>
        <p:pic>
          <p:nvPicPr>
            <p:cNvPr id="10" name="图片 19474" descr="说明: C:\Users\lenovo\Desktop\20200210汉字演变形体\月_金文.jpg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12893" y="1268760"/>
              <a:ext cx="852632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" name="组合 20"/>
          <p:cNvGrpSpPr>
            <a:grpSpLocks/>
          </p:cNvGrpSpPr>
          <p:nvPr/>
        </p:nvGrpSpPr>
        <p:grpSpPr bwMode="auto">
          <a:xfrm>
            <a:off x="6211069" y="1355368"/>
            <a:ext cx="1006475" cy="1544637"/>
            <a:chOff x="5705567" y="1268760"/>
            <a:chExt cx="1006475" cy="1544290"/>
          </a:xfrm>
        </p:grpSpPr>
        <p:sp>
          <p:nvSpPr>
            <p:cNvPr id="12" name="Text Box 16"/>
            <p:cNvSpPr txBox="1">
              <a:spLocks noChangeArrowheads="1"/>
            </p:cNvSpPr>
            <p:nvPr/>
          </p:nvSpPr>
          <p:spPr bwMode="auto">
            <a:xfrm>
              <a:off x="5705567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 dirty="0">
                  <a:ea typeface="黑体" pitchFamily="49" charset="-122"/>
                </a:rPr>
                <a:t>小篆</a:t>
              </a:r>
            </a:p>
          </p:txBody>
        </p:sp>
        <p:pic>
          <p:nvPicPr>
            <p:cNvPr id="13" name="图片 19475" descr="说明: C:\Users\lenovo\Desktop\20200210汉字演变形体\月_篆书.jpg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81962" y="1268760"/>
              <a:ext cx="653684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组合 21"/>
          <p:cNvGrpSpPr>
            <a:grpSpLocks/>
          </p:cNvGrpSpPr>
          <p:nvPr/>
        </p:nvGrpSpPr>
        <p:grpSpPr bwMode="auto">
          <a:xfrm>
            <a:off x="6969707" y="1536342"/>
            <a:ext cx="1208087" cy="1363663"/>
            <a:chOff x="6306022" y="1448760"/>
            <a:chExt cx="1207894" cy="1364290"/>
          </a:xfrm>
        </p:grpSpPr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6406732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隶书</a:t>
              </a:r>
            </a:p>
          </p:txBody>
        </p:sp>
        <p:pic>
          <p:nvPicPr>
            <p:cNvPr id="16" name="图片 24" descr="说明: G:\00各种申报材料\2020\20200611《汉字奥秘》\20200702演变隶书楷书\月_隶书.jpg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06022" y="1448760"/>
              <a:ext cx="1207894" cy="90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7" name="组合 22"/>
          <p:cNvGrpSpPr>
            <a:grpSpLocks/>
          </p:cNvGrpSpPr>
          <p:nvPr/>
        </p:nvGrpSpPr>
        <p:grpSpPr bwMode="auto">
          <a:xfrm>
            <a:off x="3419872" y="3062347"/>
            <a:ext cx="1006475" cy="1543050"/>
            <a:chOff x="7672104" y="1268760"/>
            <a:chExt cx="1006475" cy="1544290"/>
          </a:xfrm>
        </p:grpSpPr>
        <p:sp>
          <p:nvSpPr>
            <p:cNvPr id="18" name="Text Box 16"/>
            <p:cNvSpPr txBox="1">
              <a:spLocks noChangeArrowheads="1"/>
            </p:cNvSpPr>
            <p:nvPr/>
          </p:nvSpPr>
          <p:spPr bwMode="auto">
            <a:xfrm>
              <a:off x="7672104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ea typeface="黑体" pitchFamily="49" charset="-122"/>
                </a:rPr>
                <a:t>楷书</a:t>
              </a:r>
            </a:p>
          </p:txBody>
        </p:sp>
        <p:pic>
          <p:nvPicPr>
            <p:cNvPr id="19" name="图片 26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63236" y="1268760"/>
              <a:ext cx="824211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0" name="图片 36">
            <a:hlinkClick r:id="rId11"/>
          </p:cNvPr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2915816" y="1202088"/>
            <a:ext cx="1231709" cy="123352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1" name="Text Box 16"/>
          <p:cNvSpPr txBox="1">
            <a:spLocks noChangeArrowheads="1"/>
          </p:cNvSpPr>
          <p:nvPr/>
        </p:nvSpPr>
        <p:spPr bwMode="auto">
          <a:xfrm>
            <a:off x="1691680" y="669628"/>
            <a:ext cx="33845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charset="0"/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像“弯月”轮廓的</a:t>
            </a: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“月”</a:t>
            </a:r>
          </a:p>
        </p:txBody>
      </p:sp>
      <p:cxnSp>
        <p:nvCxnSpPr>
          <p:cNvPr id="22" name="直接连接符 21">
            <a:extLst>
              <a:ext uri="{FF2B5EF4-FFF2-40B4-BE49-F238E27FC236}">
                <a16:creationId xmlns:a16="http://schemas.microsoft.com/office/drawing/2014/main" id="{1505F5F1-B49D-48E3-8016-825762E39CEC}"/>
              </a:ext>
            </a:extLst>
          </p:cNvPr>
          <p:cNvCxnSpPr/>
          <p:nvPr>
            <p:custDataLst>
              <p:tags r:id="rId1"/>
            </p:custDataLst>
          </p:nvPr>
        </p:nvCxnSpPr>
        <p:spPr>
          <a:xfrm>
            <a:off x="1835696" y="534040"/>
            <a:ext cx="7200800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id="{54E08170-1AA7-4694-B839-61C701E03A8E}"/>
              </a:ext>
            </a:extLst>
          </p:cNvPr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30">
            <a:extLst>
              <a:ext uri="{FF2B5EF4-FFF2-40B4-BE49-F238E27FC236}">
                <a16:creationId xmlns:a16="http://schemas.microsoft.com/office/drawing/2014/main" id="{97639961-95B4-4245-AE6E-CC1F39481817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7" name="Picture 2" descr="C:\Users\Lenovo\Desktop\河南师范大学附属小学校徽00.jpg">
            <a:extLst>
              <a:ext uri="{FF2B5EF4-FFF2-40B4-BE49-F238E27FC236}">
                <a16:creationId xmlns:a16="http://schemas.microsoft.com/office/drawing/2014/main" id="{8E55ABE2-E27A-4079-B479-0F9BFEC2F3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文本框 14">
            <a:extLst>
              <a:ext uri="{FF2B5EF4-FFF2-40B4-BE49-F238E27FC236}">
                <a16:creationId xmlns:a16="http://schemas.microsoft.com/office/drawing/2014/main" id="{025DFD61-6759-4E61-941E-E0C1089B4632}"/>
              </a:ext>
            </a:extLst>
          </p:cNvPr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8618520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autoUpdateAnimBg="0"/>
      <p:bldP spid="4" grpId="0" autoUpdateAnimBg="0"/>
      <p:bldP spid="2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6167</TotalTime>
  <Words>90</Words>
  <Application>Microsoft Office PowerPoint</Application>
  <PresentationFormat>全屏显示(16:9)</PresentationFormat>
  <Paragraphs>13</Paragraphs>
  <Slides>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8" baseType="lpstr">
      <vt:lpstr>华文楷体</vt:lpstr>
      <vt:lpstr>华文行楷</vt:lpstr>
      <vt:lpstr>宋体</vt:lpstr>
      <vt:lpstr>微软雅黑</vt:lpstr>
      <vt:lpstr>Arial</vt:lpstr>
      <vt:lpstr>Calibri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1229</cp:revision>
  <dcterms:created xsi:type="dcterms:W3CDTF">2011-03-21T09:38:00Z</dcterms:created>
  <dcterms:modified xsi:type="dcterms:W3CDTF">2026-07-08T00:29:22Z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