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93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9.jpeg"/><Relationship Id="rId3" Type="http://schemas.openxmlformats.org/officeDocument/2006/relationships/tags" Target="../tags/tag3.xml"/><Relationship Id="rId7" Type="http://schemas.openxmlformats.org/officeDocument/2006/relationships/image" Target="../media/image3.jpeg"/><Relationship Id="rId12" Type="http://schemas.openxmlformats.org/officeDocument/2006/relationships/image" Target="../media/image8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://hzdam.qmxgk.com/jxal.htm" TargetMode="External"/><Relationship Id="rId11" Type="http://schemas.openxmlformats.org/officeDocument/2006/relationships/image" Target="../media/image7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6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6443786" y="1993156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itchFamily="2" charset="-122"/>
              </a:rPr>
              <a:t>日</a:t>
            </a: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7343898" y="1275606"/>
            <a:ext cx="1152525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800" b="1" dirty="0" err="1">
                <a:solidFill>
                  <a:srgbClr val="FF0000"/>
                </a:solidFill>
                <a:latin typeface="宋体" pitchFamily="2" charset="-122"/>
              </a:rPr>
              <a:t>rì</a:t>
            </a:r>
            <a:endParaRPr lang="en-US" altLang="zh-CN" sz="48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4609554" y="2931790"/>
            <a:ext cx="269875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宋体" pitchFamily="2" charset="-122"/>
              </a:rPr>
              <a:t>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日，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象形字。甲骨文金文字形，描绘的是太阳形状。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外面的圆形是太阳的轮廓，里面的一横或一点是太阳发出的光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。    </a:t>
            </a:r>
          </a:p>
        </p:txBody>
      </p:sp>
      <p:pic>
        <p:nvPicPr>
          <p:cNvPr id="5" name="图片 20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81191" y="1349068"/>
            <a:ext cx="1357738" cy="12878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6" name="组合 12"/>
          <p:cNvGrpSpPr>
            <a:grpSpLocks/>
          </p:cNvGrpSpPr>
          <p:nvPr/>
        </p:nvGrpSpPr>
        <p:grpSpPr bwMode="auto">
          <a:xfrm>
            <a:off x="3621669" y="1419622"/>
            <a:ext cx="1006930" cy="1296143"/>
            <a:chOff x="3286377" y="1191236"/>
            <a:chExt cx="1006475" cy="1295336"/>
          </a:xfrm>
        </p:grpSpPr>
        <p:sp>
          <p:nvSpPr>
            <p:cNvPr id="7" name="Text Box 14"/>
            <p:cNvSpPr txBox="1">
              <a:spLocks noChangeArrowheads="1"/>
            </p:cNvSpPr>
            <p:nvPr/>
          </p:nvSpPr>
          <p:spPr bwMode="auto">
            <a:xfrm>
              <a:off x="3286377" y="2178987"/>
              <a:ext cx="1006475" cy="3075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400" b="1" dirty="0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8" name="图片 19466" descr="说明: C:\Users\lenovo\Desktop\20200210汉字演变形体\日_甲骨文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3566" y="1191236"/>
              <a:ext cx="852100" cy="719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13"/>
          <p:cNvGrpSpPr>
            <a:grpSpLocks/>
          </p:cNvGrpSpPr>
          <p:nvPr/>
        </p:nvGrpSpPr>
        <p:grpSpPr bwMode="auto">
          <a:xfrm>
            <a:off x="4753556" y="1419623"/>
            <a:ext cx="1135284" cy="1296146"/>
            <a:chOff x="4359464" y="1324286"/>
            <a:chExt cx="1136453" cy="1295702"/>
          </a:xfrm>
        </p:grpSpPr>
        <p:sp>
          <p:nvSpPr>
            <p:cNvPr id="10" name="Text Box 15"/>
            <p:cNvSpPr txBox="1">
              <a:spLocks noChangeArrowheads="1"/>
            </p:cNvSpPr>
            <p:nvPr/>
          </p:nvSpPr>
          <p:spPr bwMode="auto">
            <a:xfrm>
              <a:off x="4424454" y="2312316"/>
              <a:ext cx="1006475" cy="307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400" b="1" dirty="0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1" name="图片 19467" descr="说明: C:\Users\lenovo\Desktop\20200210汉字演变形体\日_金文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59464" y="1324286"/>
              <a:ext cx="1136453" cy="7197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组合 21"/>
          <p:cNvGrpSpPr>
            <a:grpSpLocks/>
          </p:cNvGrpSpPr>
          <p:nvPr/>
        </p:nvGrpSpPr>
        <p:grpSpPr bwMode="auto">
          <a:xfrm>
            <a:off x="6013797" y="1275606"/>
            <a:ext cx="1006475" cy="1435458"/>
            <a:chOff x="5801012" y="1078804"/>
            <a:chExt cx="1006475" cy="1434563"/>
          </a:xfrm>
        </p:grpSpPr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5801012" y="2205782"/>
              <a:ext cx="1006475" cy="3075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4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4" name="图片 19468" descr="说明: C:\Users\lenovo\Desktop\20200210汉字演变形体\日_篆书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0804" y="1078804"/>
              <a:ext cx="766890" cy="1079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22"/>
          <p:cNvGrpSpPr>
            <a:grpSpLocks/>
          </p:cNvGrpSpPr>
          <p:nvPr/>
        </p:nvGrpSpPr>
        <p:grpSpPr bwMode="auto">
          <a:xfrm>
            <a:off x="2446647" y="3075806"/>
            <a:ext cx="1006195" cy="1186425"/>
            <a:chOff x="6748160" y="1313904"/>
            <a:chExt cx="1006475" cy="1186018"/>
          </a:xfrm>
        </p:grpSpPr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6748160" y="2192251"/>
              <a:ext cx="1006475" cy="3076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400" b="1" dirty="0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7" name="图片 15" descr="说明: G:\00各种申报材料\2020\20200611《汉字奥秘》\20200702演变隶书楷书\日_隶书.jp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4166" y="1313904"/>
              <a:ext cx="814457" cy="7197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23"/>
          <p:cNvGrpSpPr>
            <a:grpSpLocks/>
          </p:cNvGrpSpPr>
          <p:nvPr/>
        </p:nvGrpSpPr>
        <p:grpSpPr bwMode="auto">
          <a:xfrm>
            <a:off x="3593142" y="2859782"/>
            <a:ext cx="1006475" cy="1440160"/>
            <a:chOff x="2196427" y="3486609"/>
            <a:chExt cx="1006475" cy="1439263"/>
          </a:xfrm>
        </p:grpSpPr>
        <p:pic>
          <p:nvPicPr>
            <p:cNvPr id="19" name="图片 36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9672" y="3486609"/>
              <a:ext cx="819985" cy="1079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 Box 16"/>
            <p:cNvSpPr txBox="1">
              <a:spLocks noChangeArrowheads="1"/>
            </p:cNvSpPr>
            <p:nvPr/>
          </p:nvSpPr>
          <p:spPr bwMode="auto">
            <a:xfrm>
              <a:off x="2196427" y="4618287"/>
              <a:ext cx="1006475" cy="3075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400" b="1" dirty="0">
                  <a:ea typeface="黑体" pitchFamily="49" charset="-122"/>
                </a:rPr>
                <a:t>楷书</a:t>
              </a:r>
            </a:p>
          </p:txBody>
        </p:sp>
      </p:grp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1691680" y="656829"/>
            <a:ext cx="33845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像“太阳”轮廓的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“日”</a:t>
            </a:r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F6158B8C-F161-4999-8661-376EC0D330A3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227588CC-E1E6-42ED-8399-3C6C5BFF0532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30">
            <a:extLst>
              <a:ext uri="{FF2B5EF4-FFF2-40B4-BE49-F238E27FC236}">
                <a16:creationId xmlns:a16="http://schemas.microsoft.com/office/drawing/2014/main" id="{6C8BE68F-F880-4C6E-B2D0-B106E3426D9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7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AAD64097-A32F-4B2F-ADA4-8710AA773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文本框 14">
            <a:extLst>
              <a:ext uri="{FF2B5EF4-FFF2-40B4-BE49-F238E27FC236}">
                <a16:creationId xmlns:a16="http://schemas.microsoft.com/office/drawing/2014/main" id="{DCE82F3C-CE7B-4E32-B037-06C3CDA779E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987109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4" grpId="0" autoUpdateAnimBg="0"/>
      <p:bldP spid="2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6179</TotalTime>
  <Words>63</Words>
  <Application>Microsoft Office PowerPoint</Application>
  <PresentationFormat>全屏显示(16:9)</PresentationFormat>
  <Paragraphs>13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1235</cp:revision>
  <dcterms:created xsi:type="dcterms:W3CDTF">2011-03-21T09:38:00Z</dcterms:created>
  <dcterms:modified xsi:type="dcterms:W3CDTF">2026-07-08T00:49:59Z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