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6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16"/>
          <p:cNvSpPr txBox="1">
            <a:spLocks noChangeArrowheads="1"/>
          </p:cNvSpPr>
          <p:nvPr/>
        </p:nvSpPr>
        <p:spPr bwMode="auto">
          <a:xfrm>
            <a:off x="2195736" y="2859882"/>
            <a:ext cx="4680520" cy="1751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蛇，甲骨文、金文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字形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是象形字。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是形声字，由“虫，它”组成。虫，表示字义；它，表示读音。本义指一种爬行动物，身体细长，体上有鳞，没有四肢。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蛇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的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种类很多，有的有毒，有的无毒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以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蛙、鼠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”等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为食，大蛇也吞食大的兽类。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endParaRPr lang="zh-CN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444208" y="293701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蛇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201446" y="2355726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shé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150" name="Rectangle 15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6151" name="Picture 24" descr="G:\00各种申报材料\《汉字奥秘》电子教材\03《汉字奥秘 34》电子教材\《汉字奥秘  3  》电子教材\第6课  杯弓蛇影“蛇”\资料\与蛇有关的图片_资料\蛇_卡通图片05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573" y="1017053"/>
            <a:ext cx="1367804" cy="1731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2" name="组合 1"/>
          <p:cNvGrpSpPr>
            <a:grpSpLocks/>
          </p:cNvGrpSpPr>
          <p:nvPr/>
        </p:nvGrpSpPr>
        <p:grpSpPr bwMode="auto">
          <a:xfrm>
            <a:off x="3203377" y="1419622"/>
            <a:ext cx="1006475" cy="1190884"/>
            <a:chOff x="3481707" y="1340768"/>
            <a:chExt cx="1006475" cy="1586856"/>
          </a:xfrm>
        </p:grpSpPr>
        <p:pic>
          <p:nvPicPr>
            <p:cNvPr id="6162" name="Picture 20" descr="G:\00各种申报材料\《汉字奥秘》电子教材\03《汉字奥秘 34》电子教材\《汉字奥秘  3  》电子教材\第6课  杯弓蛇影“蛇”\资料\蛇字演变过程\蛇\蛇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0311" y="1340768"/>
              <a:ext cx="42926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3" name="Text Box 14"/>
            <p:cNvSpPr txBox="1">
              <a:spLocks noChangeArrowheads="1"/>
            </p:cNvSpPr>
            <p:nvPr/>
          </p:nvSpPr>
          <p:spPr bwMode="auto">
            <a:xfrm>
              <a:off x="3481707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6153" name="组合 2"/>
          <p:cNvGrpSpPr>
            <a:grpSpLocks/>
          </p:cNvGrpSpPr>
          <p:nvPr/>
        </p:nvGrpSpPr>
        <p:grpSpPr bwMode="auto">
          <a:xfrm>
            <a:off x="4068564" y="1419622"/>
            <a:ext cx="1006475" cy="1190884"/>
            <a:chOff x="4320382" y="1340768"/>
            <a:chExt cx="1006475" cy="1586856"/>
          </a:xfrm>
        </p:grpSpPr>
        <p:pic>
          <p:nvPicPr>
            <p:cNvPr id="6160" name="Picture 21" descr="G:\00各种申报材料\《汉字奥秘》电子教材\03《汉字奥秘 34》电子教材\《汉字奥秘  3  》电子教材\第6课  杯弓蛇影“蛇”\资料\蛇字演变过程\蛇\蛇_金文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95251" y="1340768"/>
              <a:ext cx="856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1" name="Text Box 15"/>
            <p:cNvSpPr txBox="1">
              <a:spLocks noChangeArrowheads="1"/>
            </p:cNvSpPr>
            <p:nvPr/>
          </p:nvSpPr>
          <p:spPr bwMode="auto">
            <a:xfrm>
              <a:off x="4320382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6154" name="组合 3"/>
          <p:cNvGrpSpPr>
            <a:grpSpLocks/>
          </p:cNvGrpSpPr>
          <p:nvPr/>
        </p:nvGrpSpPr>
        <p:grpSpPr bwMode="auto">
          <a:xfrm>
            <a:off x="4932164" y="1419622"/>
            <a:ext cx="1006475" cy="1190884"/>
            <a:chOff x="5300143" y="1340768"/>
            <a:chExt cx="1006475" cy="1586856"/>
          </a:xfrm>
        </p:grpSpPr>
        <p:pic>
          <p:nvPicPr>
            <p:cNvPr id="6158" name="Picture 19" descr="G:\00各种申报材料\《汉字奥秘》电子教材\03《汉字奥秘 34》电子教材\《汉字奥秘  3  》电子教材\第6课  杯弓蛇影“蛇”\资料\蛇字演变过程\蛇\蛇_篆书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1401" y="1340768"/>
              <a:ext cx="78395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5300143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6155" name="组合 4"/>
          <p:cNvGrpSpPr>
            <a:grpSpLocks/>
          </p:cNvGrpSpPr>
          <p:nvPr/>
        </p:nvGrpSpPr>
        <p:grpSpPr bwMode="auto">
          <a:xfrm>
            <a:off x="5971976" y="1419622"/>
            <a:ext cx="1555750" cy="1190884"/>
            <a:chOff x="5755942" y="1340768"/>
            <a:chExt cx="1556471" cy="1586856"/>
          </a:xfrm>
        </p:grpSpPr>
        <p:pic>
          <p:nvPicPr>
            <p:cNvPr id="6156" name="Picture 23" descr="G:\00各种申报材料\《汉字奥秘》电子教材\03《汉字奥秘 34》电子教材\《汉字奥秘  3  》电子教材\第6课  杯弓蛇影“蛇”\资料\蛇字演变过程\蛇\蛇_隶书.gif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5942" y="1340768"/>
              <a:ext cx="155647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7" name="Text Box 16"/>
            <p:cNvSpPr txBox="1">
              <a:spLocks noChangeArrowheads="1"/>
            </p:cNvSpPr>
            <p:nvPr/>
          </p:nvSpPr>
          <p:spPr bwMode="auto">
            <a:xfrm>
              <a:off x="6030940" y="2476500"/>
              <a:ext cx="1006475" cy="451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D3E7A872-F44E-47BB-93B7-A8CE2EE21D54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753839FB-B970-4D84-A3D0-E1824132F15E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0">
            <a:extLst>
              <a:ext uri="{FF2B5EF4-FFF2-40B4-BE49-F238E27FC236}">
                <a16:creationId xmlns:a16="http://schemas.microsoft.com/office/drawing/2014/main" id="{772DF9F3-A06A-47C9-B93B-BC1149E8604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BF5949FE-3B97-4FD3-B60A-B31EB2DE2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>
            <a:extLst>
              <a:ext uri="{FF2B5EF4-FFF2-40B4-BE49-F238E27FC236}">
                <a16:creationId xmlns:a16="http://schemas.microsoft.com/office/drawing/2014/main" id="{8AA1A4FC-6D71-4545-8B7C-6E0D4F29F62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99773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2057" grpId="0" autoUpdateAnimBg="0"/>
      <p:bldP spid="205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6199</TotalTime>
  <Words>94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1248</cp:revision>
  <dcterms:created xsi:type="dcterms:W3CDTF">2011-03-21T09:38:00Z</dcterms:created>
  <dcterms:modified xsi:type="dcterms:W3CDTF">2026-07-08T01:37:26Z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