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9" name="Picture 7" descr="deer">
            <a:extLst>
              <a:ext uri="{FF2B5EF4-FFF2-40B4-BE49-F238E27FC236}">
                <a16:creationId xmlns:a16="http://schemas.microsoft.com/office/drawing/2014/main" id="{5E3888C9-32E6-4593-AD46-7C4B72DC0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190" y="801563"/>
            <a:ext cx="13049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10">
            <a:extLst>
              <a:ext uri="{FF2B5EF4-FFF2-40B4-BE49-F238E27FC236}">
                <a16:creationId xmlns:a16="http://schemas.microsoft.com/office/drawing/2014/main" id="{5753E4D4-9408-48F3-AABE-50502C3FB2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618" y="2670468"/>
            <a:ext cx="29527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鹿</a:t>
            </a:r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id="{AF78B9C9-5F7F-46BA-B384-5D77226D08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2218" y="2129131"/>
            <a:ext cx="1223962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lù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2" name="Text Box 20">
            <a:extLst>
              <a:ext uri="{FF2B5EF4-FFF2-40B4-BE49-F238E27FC236}">
                <a16:creationId xmlns:a16="http://schemas.microsoft.com/office/drawing/2014/main" id="{9D10C958-1AB4-4168-ACBA-708C7A477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8085" y="2926034"/>
            <a:ext cx="5049526" cy="134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甲骨文字形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像鹿的头角四足之形。我们的祖先在造表示动物的字时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很善于捕捉它们与众不同的特点，因为只有这样别人才能读懂他要讲的内容。“鹿”字就是这样，那两个美丽的长鹿角多明显啊！让人一看就知道是鹿字。</a:t>
            </a:r>
          </a:p>
        </p:txBody>
      </p:sp>
      <p:grpSp>
        <p:nvGrpSpPr>
          <p:cNvPr id="13" name="组合 21">
            <a:extLst>
              <a:ext uri="{FF2B5EF4-FFF2-40B4-BE49-F238E27FC236}">
                <a16:creationId xmlns:a16="http://schemas.microsoft.com/office/drawing/2014/main" id="{1DBA03A1-96FC-4E01-B2BF-735FE25FF0E9}"/>
              </a:ext>
            </a:extLst>
          </p:cNvPr>
          <p:cNvGrpSpPr>
            <a:grpSpLocks/>
          </p:cNvGrpSpPr>
          <p:nvPr/>
        </p:nvGrpSpPr>
        <p:grpSpPr bwMode="auto">
          <a:xfrm>
            <a:off x="3929308" y="1087085"/>
            <a:ext cx="1008063" cy="1484665"/>
            <a:chOff x="3207169" y="700586"/>
            <a:chExt cx="1008062" cy="1483898"/>
          </a:xfrm>
        </p:grpSpPr>
        <p:pic>
          <p:nvPicPr>
            <p:cNvPr id="14" name="Picture 8" descr="鹿_甲骨文">
              <a:extLst>
                <a:ext uri="{FF2B5EF4-FFF2-40B4-BE49-F238E27FC236}">
                  <a16:creationId xmlns:a16="http://schemas.microsoft.com/office/drawing/2014/main" id="{AA3631C1-D856-4432-94BA-0F864F03A4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2095" y="700586"/>
              <a:ext cx="53821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5">
              <a:extLst>
                <a:ext uri="{FF2B5EF4-FFF2-40B4-BE49-F238E27FC236}">
                  <a16:creationId xmlns:a16="http://schemas.microsoft.com/office/drawing/2014/main" id="{BA450B66-02DF-44FF-8327-88DA876D07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7169" y="184793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甲骨文</a:t>
              </a:r>
            </a:p>
          </p:txBody>
        </p:sp>
      </p:grpSp>
      <p:grpSp>
        <p:nvGrpSpPr>
          <p:cNvPr id="16" name="组合 22">
            <a:extLst>
              <a:ext uri="{FF2B5EF4-FFF2-40B4-BE49-F238E27FC236}">
                <a16:creationId xmlns:a16="http://schemas.microsoft.com/office/drawing/2014/main" id="{33C3796B-F8A7-4767-86D4-0EF987075470}"/>
              </a:ext>
            </a:extLst>
          </p:cNvPr>
          <p:cNvGrpSpPr>
            <a:grpSpLocks/>
          </p:cNvGrpSpPr>
          <p:nvPr/>
        </p:nvGrpSpPr>
        <p:grpSpPr bwMode="auto">
          <a:xfrm>
            <a:off x="5126137" y="1079153"/>
            <a:ext cx="1008063" cy="1492597"/>
            <a:chOff x="4356373" y="620688"/>
            <a:chExt cx="1008062" cy="1491826"/>
          </a:xfrm>
        </p:grpSpPr>
        <p:pic>
          <p:nvPicPr>
            <p:cNvPr id="17" name="Picture 9" descr="鹿_金文">
              <a:extLst>
                <a:ext uri="{FF2B5EF4-FFF2-40B4-BE49-F238E27FC236}">
                  <a16:creationId xmlns:a16="http://schemas.microsoft.com/office/drawing/2014/main" id="{975E6E09-CFCC-4563-97CC-3F191FC9B3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7725" y="620688"/>
              <a:ext cx="5453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6">
              <a:extLst>
                <a:ext uri="{FF2B5EF4-FFF2-40B4-BE49-F238E27FC236}">
                  <a16:creationId xmlns:a16="http://schemas.microsoft.com/office/drawing/2014/main" id="{B0A17EB2-BE40-4630-9803-908D82C703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56373" y="177596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金文</a:t>
              </a:r>
            </a:p>
          </p:txBody>
        </p:sp>
      </p:grpSp>
      <p:grpSp>
        <p:nvGrpSpPr>
          <p:cNvPr id="19" name="组合 23">
            <a:extLst>
              <a:ext uri="{FF2B5EF4-FFF2-40B4-BE49-F238E27FC236}">
                <a16:creationId xmlns:a16="http://schemas.microsoft.com/office/drawing/2014/main" id="{3F6F5D85-701A-4DB7-99D1-66B90B935A1F}"/>
              </a:ext>
            </a:extLst>
          </p:cNvPr>
          <p:cNvGrpSpPr>
            <a:grpSpLocks/>
          </p:cNvGrpSpPr>
          <p:nvPr/>
        </p:nvGrpSpPr>
        <p:grpSpPr bwMode="auto">
          <a:xfrm>
            <a:off x="6326287" y="1079153"/>
            <a:ext cx="1008063" cy="1492597"/>
            <a:chOff x="5435873" y="620688"/>
            <a:chExt cx="1008062" cy="1491826"/>
          </a:xfrm>
        </p:grpSpPr>
        <p:pic>
          <p:nvPicPr>
            <p:cNvPr id="20" name="Picture 6" descr="鹿_小篆">
              <a:extLst>
                <a:ext uri="{FF2B5EF4-FFF2-40B4-BE49-F238E27FC236}">
                  <a16:creationId xmlns:a16="http://schemas.microsoft.com/office/drawing/2014/main" id="{41D2D83D-BB11-490E-9149-89A6D389CC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7214" y="620688"/>
              <a:ext cx="64538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 Box 7">
              <a:extLst>
                <a:ext uri="{FF2B5EF4-FFF2-40B4-BE49-F238E27FC236}">
                  <a16:creationId xmlns:a16="http://schemas.microsoft.com/office/drawing/2014/main" id="{92EB2EBB-05B4-441E-B757-6E77D0D071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5873" y="177596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小篆</a:t>
              </a:r>
            </a:p>
          </p:txBody>
        </p:sp>
      </p:grpSp>
      <p:grpSp>
        <p:nvGrpSpPr>
          <p:cNvPr id="22" name="组合 24">
            <a:extLst>
              <a:ext uri="{FF2B5EF4-FFF2-40B4-BE49-F238E27FC236}">
                <a16:creationId xmlns:a16="http://schemas.microsoft.com/office/drawing/2014/main" id="{7FBB093C-3746-48BE-BE70-7A64E06425F2}"/>
              </a:ext>
            </a:extLst>
          </p:cNvPr>
          <p:cNvGrpSpPr>
            <a:grpSpLocks/>
          </p:cNvGrpSpPr>
          <p:nvPr/>
        </p:nvGrpSpPr>
        <p:grpSpPr bwMode="auto">
          <a:xfrm>
            <a:off x="7526437" y="1079153"/>
            <a:ext cx="1008063" cy="1492597"/>
            <a:chOff x="6804922" y="620688"/>
            <a:chExt cx="1008063" cy="1491826"/>
          </a:xfrm>
        </p:grpSpPr>
        <p:pic>
          <p:nvPicPr>
            <p:cNvPr id="25" name="Picture 4" descr="鹿_隶书">
              <a:extLst>
                <a:ext uri="{FF2B5EF4-FFF2-40B4-BE49-F238E27FC236}">
                  <a16:creationId xmlns:a16="http://schemas.microsoft.com/office/drawing/2014/main" id="{50BB88D9-1D50-4673-8463-B06B0E59DB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9880" y="620688"/>
              <a:ext cx="93814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 Box 8">
              <a:extLst>
                <a:ext uri="{FF2B5EF4-FFF2-40B4-BE49-F238E27FC236}">
                  <a16:creationId xmlns:a16="http://schemas.microsoft.com/office/drawing/2014/main" id="{4C54BDF0-0AEF-47FF-9120-A347AF428F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04922" y="1775964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隶书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709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6255</TotalTime>
  <Words>92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1264</cp:revision>
  <dcterms:created xsi:type="dcterms:W3CDTF">2011-03-21T09:38:00Z</dcterms:created>
  <dcterms:modified xsi:type="dcterms:W3CDTF">2026-07-08T02:55:30Z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