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408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769320" y="2845594"/>
            <a:ext cx="3683000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龙，象形字。甲骨文像龙形。龙是古代传说中一种能兴风作雨的神奇动物，它头上长角，身上有鳞，有胡须，爪子很锋利，还善于变化，能大能小，能长能短。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676400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中华民族的象征——龙</a:t>
            </a:r>
          </a:p>
        </p:txBody>
      </p:sp>
      <p:sp>
        <p:nvSpPr>
          <p:cNvPr id="410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3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587802" y="224671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龙</a:t>
            </a: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7272014" y="1649448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lóng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4106" name="图片 2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145" y="1275606"/>
            <a:ext cx="2603500" cy="14925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7" name="组合 3"/>
          <p:cNvGrpSpPr>
            <a:grpSpLocks/>
          </p:cNvGrpSpPr>
          <p:nvPr/>
        </p:nvGrpSpPr>
        <p:grpSpPr bwMode="auto">
          <a:xfrm>
            <a:off x="4315421" y="1628775"/>
            <a:ext cx="1006475" cy="1191050"/>
            <a:chOff x="3611501" y="1339801"/>
            <a:chExt cx="1006475" cy="1588119"/>
          </a:xfrm>
        </p:grpSpPr>
        <p:sp>
          <p:nvSpPr>
            <p:cNvPr id="4121" name="Text Box 14"/>
            <p:cNvSpPr txBox="1">
              <a:spLocks noChangeArrowheads="1"/>
            </p:cNvSpPr>
            <p:nvPr/>
          </p:nvSpPr>
          <p:spPr bwMode="auto">
            <a:xfrm>
              <a:off x="3611501" y="2476500"/>
              <a:ext cx="1006475" cy="45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22" name="图片 22542" descr="说明: C:\Users\lenovo\Desktop\20200210汉字演变形体\龙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9151" y="1339801"/>
              <a:ext cx="511175" cy="108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4"/>
          <p:cNvGrpSpPr>
            <a:grpSpLocks/>
          </p:cNvGrpSpPr>
          <p:nvPr/>
        </p:nvGrpSpPr>
        <p:grpSpPr bwMode="auto">
          <a:xfrm>
            <a:off x="5220072" y="1629966"/>
            <a:ext cx="1006475" cy="1189995"/>
            <a:chOff x="4716463" y="1340594"/>
            <a:chExt cx="1006475" cy="1587570"/>
          </a:xfrm>
        </p:grpSpPr>
        <p:sp>
          <p:nvSpPr>
            <p:cNvPr id="4119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20" name="图片 22543" descr="说明: C:\Users\lenovo\Desktop\20200210汉字演变形体\龙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6963" y="1340594"/>
              <a:ext cx="625475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5"/>
          <p:cNvGrpSpPr>
            <a:grpSpLocks/>
          </p:cNvGrpSpPr>
          <p:nvPr/>
        </p:nvGrpSpPr>
        <p:grpSpPr bwMode="auto">
          <a:xfrm>
            <a:off x="6228184" y="1629966"/>
            <a:ext cx="1006475" cy="1189995"/>
            <a:chOff x="5720495" y="1340594"/>
            <a:chExt cx="1006475" cy="1587570"/>
          </a:xfrm>
        </p:grpSpPr>
        <p:sp>
          <p:nvSpPr>
            <p:cNvPr id="4117" name="Text Box 16"/>
            <p:cNvSpPr txBox="1">
              <a:spLocks noChangeArrowheads="1"/>
            </p:cNvSpPr>
            <p:nvPr/>
          </p:nvSpPr>
          <p:spPr bwMode="auto">
            <a:xfrm>
              <a:off x="5720495" y="2476500"/>
              <a:ext cx="1006475" cy="45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8" name="图片 22544" descr="说明: C:\Users\lenovo\Desktop\20200210汉字演变形体\龙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3845" y="1340594"/>
              <a:ext cx="739775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0" name="组合 2"/>
          <p:cNvGrpSpPr>
            <a:grpSpLocks/>
          </p:cNvGrpSpPr>
          <p:nvPr/>
        </p:nvGrpSpPr>
        <p:grpSpPr bwMode="auto">
          <a:xfrm>
            <a:off x="1635150" y="3069432"/>
            <a:ext cx="1136650" cy="1123175"/>
            <a:chOff x="6556253" y="1430344"/>
            <a:chExt cx="1136564" cy="1497559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6621298" y="2476500"/>
              <a:ext cx="1006475" cy="45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6" name="图片 67588" descr="说明: G:\00各种申报材料\2020\20200611《汉字奥秘》\02插图资料\隶书楷书2-1\龙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253" y="1430344"/>
              <a:ext cx="113656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1" name="组合 1"/>
          <p:cNvGrpSpPr>
            <a:grpSpLocks/>
          </p:cNvGrpSpPr>
          <p:nvPr/>
        </p:nvGrpSpPr>
        <p:grpSpPr bwMode="auto">
          <a:xfrm>
            <a:off x="2671837" y="3001566"/>
            <a:ext cx="1108075" cy="1190914"/>
            <a:chOff x="7776307" y="1340594"/>
            <a:chExt cx="1108075" cy="1587083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7827107" y="2476500"/>
              <a:ext cx="1006475" cy="451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14" name="图片 67586" descr="说明: G:\00各种申报材料\2020\20200611《汉字奥秘》\02插图资料\隶书楷书2-1\龙_楷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6307" y="1340594"/>
              <a:ext cx="1108075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2" name="Rectangle 29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7AAA9B94-F898-49D1-9D2A-FABBF1A7ED8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E44982C7-5789-4F96-98BE-F451E4A71C5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DCCFF548-2B52-41E1-95B6-7C102BA2554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35B0E76-183A-4D2E-9ACF-4434218CB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256F703D-88F7-4FD4-8497-D07BAE9D6C6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5323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 autoUpdateAnimBg="0"/>
      <p:bldP spid="11" grpId="0" autoUpdateAnimBg="0"/>
      <p:bldP spid="24" grpId="0" autoUpdateAnimBg="0"/>
      <p:bldP spid="2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6199</TotalTime>
  <Words>84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1247</cp:revision>
  <dcterms:created xsi:type="dcterms:W3CDTF">2011-03-21T09:38:00Z</dcterms:created>
  <dcterms:modified xsi:type="dcterms:W3CDTF">2026-07-08T01:35:23Z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