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115616" y="2720990"/>
            <a:ext cx="266382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zh-CN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虎</a:t>
            </a:r>
            <a:endParaRPr lang="zh-CN" altLang="en-US" sz="12000" dirty="0">
              <a:solidFill>
                <a:srgbClr val="FF0000"/>
              </a:solidFill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98243" y="2188779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ǔ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347864" y="2787774"/>
            <a:ext cx="3434706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虎，象形字。甲骨文形象地勾画出老虎的基本特征：大口利齿、强健灵活的腰身，爪尾有力，毛色绚丽。本义指老虎。老虎是一种哺乳动物，毛黄褐色，有黑色条纹，性情凶猛，力量很大。</a:t>
            </a: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707891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虎虎生威的“虎”</a:t>
            </a:r>
          </a:p>
        </p:txBody>
      </p:sp>
      <p:sp>
        <p:nvSpPr>
          <p:cNvPr id="4104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4105" name="图片 21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844569"/>
            <a:ext cx="154940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6" name="组合 8"/>
          <p:cNvGrpSpPr>
            <a:grpSpLocks/>
          </p:cNvGrpSpPr>
          <p:nvPr/>
        </p:nvGrpSpPr>
        <p:grpSpPr bwMode="auto">
          <a:xfrm>
            <a:off x="3203848" y="1491854"/>
            <a:ext cx="1006475" cy="1189945"/>
            <a:chOff x="3942239" y="1340888"/>
            <a:chExt cx="1006475" cy="1587186"/>
          </a:xfrm>
        </p:grpSpPr>
        <p:sp>
          <p:nvSpPr>
            <p:cNvPr id="4119" name="Text Box 14"/>
            <p:cNvSpPr txBox="1">
              <a:spLocks noChangeArrowheads="1"/>
            </p:cNvSpPr>
            <p:nvPr/>
          </p:nvSpPr>
          <p:spPr bwMode="auto">
            <a:xfrm>
              <a:off x="3942239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20" name="图片 14362" descr="说明: C:\Users\lenovo\Desktop\20200210汉字演变形体\虎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5476" y="1340888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9"/>
          <p:cNvGrpSpPr>
            <a:grpSpLocks/>
          </p:cNvGrpSpPr>
          <p:nvPr/>
        </p:nvGrpSpPr>
        <p:grpSpPr bwMode="auto">
          <a:xfrm>
            <a:off x="4200867" y="1491854"/>
            <a:ext cx="1006475" cy="1189945"/>
            <a:chOff x="4908117" y="1340888"/>
            <a:chExt cx="1006475" cy="1587186"/>
          </a:xfrm>
        </p:grpSpPr>
        <p:sp>
          <p:nvSpPr>
            <p:cNvPr id="4117" name="Text Box 15"/>
            <p:cNvSpPr txBox="1">
              <a:spLocks noChangeArrowheads="1"/>
            </p:cNvSpPr>
            <p:nvPr/>
          </p:nvSpPr>
          <p:spPr bwMode="auto">
            <a:xfrm>
              <a:off x="4908117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18" name="图片 14363" descr="说明: C:\Users\lenovo\Desktop\20200210汉字演变形体\虎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5038" y="1340888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11"/>
          <p:cNvGrpSpPr>
            <a:grpSpLocks/>
          </p:cNvGrpSpPr>
          <p:nvPr/>
        </p:nvGrpSpPr>
        <p:grpSpPr bwMode="auto">
          <a:xfrm>
            <a:off x="5197885" y="1491854"/>
            <a:ext cx="1006475" cy="1189945"/>
            <a:chOff x="6021950" y="1340888"/>
            <a:chExt cx="1006475" cy="1587186"/>
          </a:xfrm>
        </p:grpSpPr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6021950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6" name="图片 14364" descr="说明: C:\Users\lenovo\Desktop\20200210汉字演变形体\虎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4135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12"/>
          <p:cNvGrpSpPr>
            <a:grpSpLocks/>
          </p:cNvGrpSpPr>
          <p:nvPr/>
        </p:nvGrpSpPr>
        <p:grpSpPr bwMode="auto">
          <a:xfrm>
            <a:off x="6194903" y="1545432"/>
            <a:ext cx="1006475" cy="1136270"/>
            <a:chOff x="6962728" y="1412888"/>
            <a:chExt cx="1006475" cy="1515013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6962728" y="2476500"/>
              <a:ext cx="1006475" cy="451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4114" name="图片 114" descr="说明: G:\00各种申报材料\2020\20200611《汉字奥秘》\02插图资料\隶书楷书2-1\虎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73334" y="1412888"/>
              <a:ext cx="985262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10" name="组合 13"/>
          <p:cNvGrpSpPr>
            <a:grpSpLocks/>
          </p:cNvGrpSpPr>
          <p:nvPr/>
        </p:nvGrpSpPr>
        <p:grpSpPr bwMode="auto">
          <a:xfrm>
            <a:off x="7191922" y="1491854"/>
            <a:ext cx="1108075" cy="1189945"/>
            <a:chOff x="8060849" y="1340888"/>
            <a:chExt cx="1108421" cy="1587186"/>
          </a:xfrm>
        </p:grpSpPr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8111822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112" name="图片 115" descr="说明: G:\00各种申报材料\2020\20200611《汉字奥秘》\02插图资料\隶书楷书2-1\虎_楷书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60849" y="1340888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" name="图片 14362" descr="说明: C:\Users\lenovo\Desktop\20200210汉字演变形体\虎_甲骨文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83634">
            <a:off x="2280386" y="1353313"/>
            <a:ext cx="720269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1F770E53-705D-4406-B159-9EEB3AD7A370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F437090C-E834-4514-814C-363F520F106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0">
            <a:extLst>
              <a:ext uri="{FF2B5EF4-FFF2-40B4-BE49-F238E27FC236}">
                <a16:creationId xmlns:a16="http://schemas.microsoft.com/office/drawing/2014/main" id="{79D54535-1465-49FA-84C2-B8E4DD3F5F6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EF3323B4-FC7D-467D-80F4-A169D2F92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E2B7A733-BCD3-4FA1-9316-272B2928EA4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7051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1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6199</TotalTime>
  <Words>82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1246</cp:revision>
  <dcterms:created xsi:type="dcterms:W3CDTF">2011-03-21T09:38:00Z</dcterms:created>
  <dcterms:modified xsi:type="dcterms:W3CDTF">2026-07-08T01:33:46Z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