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87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114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hyperlink" Target="http://hzdam.qmxgk.com/jxal.htm" TargetMode="Externa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11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5124" name="Rectangle 12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5125" name="Rectangle 13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24" name="Text Box 18"/>
          <p:cNvSpPr txBox="1">
            <a:spLocks noChangeArrowheads="1"/>
          </p:cNvSpPr>
          <p:nvPr/>
        </p:nvSpPr>
        <p:spPr bwMode="auto">
          <a:xfrm>
            <a:off x="4572000" y="3306366"/>
            <a:ext cx="390864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1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象，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象形字。甲骨文、金文字形，描绘的是大象的侧视图形，主要突出了它长长的鼻子、宽厚的身躯，笔画简单而形态生动。本义指大象。</a:t>
            </a:r>
          </a:p>
        </p:txBody>
      </p:sp>
      <p:sp>
        <p:nvSpPr>
          <p:cNvPr id="5127" name="Rectangle 5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5128" name="Rectangle 9"/>
          <p:cNvSpPr>
            <a:spLocks noChangeArrowheads="1"/>
          </p:cNvSpPr>
          <p:nvPr/>
        </p:nvSpPr>
        <p:spPr bwMode="auto">
          <a:xfrm>
            <a:off x="0" y="1397943"/>
            <a:ext cx="2696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zh-CN" altLang="zh-CN"/>
              <a:t> </a:t>
            </a:r>
          </a:p>
        </p:txBody>
      </p:sp>
      <p:sp>
        <p:nvSpPr>
          <p:cNvPr id="5129" name="Text Box 16"/>
          <p:cNvSpPr txBox="1">
            <a:spLocks noChangeArrowheads="1"/>
          </p:cNvSpPr>
          <p:nvPr/>
        </p:nvSpPr>
        <p:spPr bwMode="auto">
          <a:xfrm>
            <a:off x="1691506" y="666898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zh-CN" sz="2400" b="1" dirty="0">
                <a:solidFill>
                  <a:srgbClr val="0000FF"/>
                </a:solidFill>
                <a:latin typeface="+mn-ea"/>
                <a:ea typeface="+mn-ea"/>
              </a:rPr>
              <a:t>长</a:t>
            </a:r>
            <a:r>
              <a:rPr lang="zh-CN" altLang="zh-CN" sz="24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400" b="1" dirty="0" err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ch</a:t>
            </a:r>
            <a:r>
              <a:rPr lang="zh-CN" altLang="zh-CN" sz="24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á</a:t>
            </a:r>
            <a:r>
              <a:rPr lang="en-US" altLang="zh-CN" sz="2400" b="1" dirty="0" err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ng</a:t>
            </a:r>
            <a:r>
              <a:rPr lang="zh-CN" altLang="zh-CN" sz="24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zh-CN" sz="2400" b="1" dirty="0">
                <a:solidFill>
                  <a:srgbClr val="0000FF"/>
                </a:solidFill>
                <a:latin typeface="+mn-ea"/>
                <a:ea typeface="+mn-ea"/>
              </a:rPr>
              <a:t>鼻子大象</a:t>
            </a:r>
            <a:endParaRPr lang="zh-CN" altLang="en-US" sz="2400" b="1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5131" name="图片 6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9550" y="1372522"/>
            <a:ext cx="1654324" cy="152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443662" y="1353742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charset="-122"/>
              </a:rPr>
              <a:t>象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6823075" y="897731"/>
            <a:ext cx="19780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xiàng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grpSp>
        <p:nvGrpSpPr>
          <p:cNvPr id="5134" name="组合 19"/>
          <p:cNvGrpSpPr>
            <a:grpSpLocks/>
          </p:cNvGrpSpPr>
          <p:nvPr/>
        </p:nvGrpSpPr>
        <p:grpSpPr bwMode="auto">
          <a:xfrm>
            <a:off x="3637533" y="1675118"/>
            <a:ext cx="1006475" cy="1472696"/>
            <a:chOff x="3871620" y="965378"/>
            <a:chExt cx="1006475" cy="1962210"/>
          </a:xfrm>
        </p:grpSpPr>
        <p:sp>
          <p:nvSpPr>
            <p:cNvPr id="5147" name="Text Box 14"/>
            <p:cNvSpPr txBox="1">
              <a:spLocks noChangeArrowheads="1"/>
            </p:cNvSpPr>
            <p:nvPr/>
          </p:nvSpPr>
          <p:spPr bwMode="auto">
            <a:xfrm>
              <a:off x="3871620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5148" name="图片 30742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46667" y="965378"/>
              <a:ext cx="656380" cy="1438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35" name="组合 21"/>
          <p:cNvGrpSpPr>
            <a:grpSpLocks/>
          </p:cNvGrpSpPr>
          <p:nvPr/>
        </p:nvGrpSpPr>
        <p:grpSpPr bwMode="auto">
          <a:xfrm>
            <a:off x="4546146" y="2035158"/>
            <a:ext cx="1472632" cy="1099724"/>
            <a:chOff x="5509438" y="1461656"/>
            <a:chExt cx="1474006" cy="1466227"/>
          </a:xfrm>
        </p:grpSpPr>
        <p:sp>
          <p:nvSpPr>
            <p:cNvPr id="5145" name="Text Box 15"/>
            <p:cNvSpPr txBox="1">
              <a:spLocks noChangeArrowheads="1"/>
            </p:cNvSpPr>
            <p:nvPr/>
          </p:nvSpPr>
          <p:spPr bwMode="auto">
            <a:xfrm>
              <a:off x="5743204" y="2476500"/>
              <a:ext cx="1006475" cy="451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5146" name="图片 3074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9438" y="1461656"/>
              <a:ext cx="1474006" cy="9599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36" name="组合 20"/>
          <p:cNvGrpSpPr>
            <a:grpSpLocks/>
          </p:cNvGrpSpPr>
          <p:nvPr/>
        </p:nvGrpSpPr>
        <p:grpSpPr bwMode="auto">
          <a:xfrm>
            <a:off x="6013797" y="1675118"/>
            <a:ext cx="1006475" cy="1472696"/>
            <a:chOff x="4649209" y="965378"/>
            <a:chExt cx="1006475" cy="1962210"/>
          </a:xfrm>
        </p:grpSpPr>
        <p:sp>
          <p:nvSpPr>
            <p:cNvPr id="5143" name="Text Box 16"/>
            <p:cNvSpPr txBox="1">
              <a:spLocks noChangeArrowheads="1"/>
            </p:cNvSpPr>
            <p:nvPr/>
          </p:nvSpPr>
          <p:spPr bwMode="auto">
            <a:xfrm>
              <a:off x="4649209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5144" name="图片 30740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3275" y="965378"/>
              <a:ext cx="858343" cy="1438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37" name="组合 22"/>
          <p:cNvGrpSpPr>
            <a:grpSpLocks/>
          </p:cNvGrpSpPr>
          <p:nvPr/>
        </p:nvGrpSpPr>
        <p:grpSpPr bwMode="auto">
          <a:xfrm>
            <a:off x="2061809" y="3151428"/>
            <a:ext cx="1006475" cy="1498095"/>
            <a:chOff x="6972625" y="931536"/>
            <a:chExt cx="1006475" cy="1996052"/>
          </a:xfrm>
        </p:grpSpPr>
        <p:sp>
          <p:nvSpPr>
            <p:cNvPr id="5141" name="Text Box 16"/>
            <p:cNvSpPr txBox="1">
              <a:spLocks noChangeArrowheads="1"/>
            </p:cNvSpPr>
            <p:nvPr/>
          </p:nvSpPr>
          <p:spPr bwMode="auto">
            <a:xfrm>
              <a:off x="6972625" y="2476501"/>
              <a:ext cx="1006475" cy="451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5142" name="图片 30738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34068" y="931536"/>
              <a:ext cx="883588" cy="1438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38" name="组合 24"/>
          <p:cNvGrpSpPr>
            <a:grpSpLocks/>
          </p:cNvGrpSpPr>
          <p:nvPr/>
        </p:nvGrpSpPr>
        <p:grpSpPr bwMode="auto">
          <a:xfrm>
            <a:off x="3170543" y="3342283"/>
            <a:ext cx="1197903" cy="1307240"/>
            <a:chOff x="7859171" y="1184982"/>
            <a:chExt cx="1197903" cy="1742901"/>
          </a:xfrm>
        </p:grpSpPr>
        <p:sp>
          <p:nvSpPr>
            <p:cNvPr id="5139" name="Text Box 16"/>
            <p:cNvSpPr txBox="1">
              <a:spLocks noChangeArrowheads="1"/>
            </p:cNvSpPr>
            <p:nvPr/>
          </p:nvSpPr>
          <p:spPr bwMode="auto">
            <a:xfrm>
              <a:off x="7954885" y="2476500"/>
              <a:ext cx="1006475" cy="451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5140" name="图片 15376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59171" y="1184982"/>
              <a:ext cx="1197903" cy="11519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pic>
        <p:nvPicPr>
          <p:cNvPr id="30" name="图片 3074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479128">
            <a:off x="1363317" y="2350132"/>
            <a:ext cx="656380" cy="10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id="{F8955BBC-803D-4DAA-850A-0D73D0A1C2BF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>
            <a:extLst>
              <a:ext uri="{FF2B5EF4-FFF2-40B4-BE49-F238E27FC236}">
                <a16:creationId xmlns:a16="http://schemas.microsoft.com/office/drawing/2014/main" id="{AEC23B56-3049-4C9B-A958-83CFBA9CB2C2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>
            <a:extLst>
              <a:ext uri="{FF2B5EF4-FFF2-40B4-BE49-F238E27FC236}">
                <a16:creationId xmlns:a16="http://schemas.microsoft.com/office/drawing/2014/main" id="{986F6E4B-9438-40F3-9938-84F9B6F81624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5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96C03601-DC56-441A-A5C4-0EFCDEB4FF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文本框 14">
            <a:extLst>
              <a:ext uri="{FF2B5EF4-FFF2-40B4-BE49-F238E27FC236}">
                <a16:creationId xmlns:a16="http://schemas.microsoft.com/office/drawing/2014/main" id="{225C6DF2-A1C3-4183-8CC6-F5DD2F794DB2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95758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20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utoUpdateAnimBg="0"/>
      <p:bldP spid="2057" grpId="0" autoUpdateAnimBg="0"/>
      <p:bldP spid="205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6202</TotalTime>
  <Words>70</Words>
  <Application>Microsoft Office PowerPoint</Application>
  <PresentationFormat>全屏显示(16:9)</PresentationFormat>
  <Paragraphs>13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1252</cp:revision>
  <dcterms:created xsi:type="dcterms:W3CDTF">2011-03-21T09:38:00Z</dcterms:created>
  <dcterms:modified xsi:type="dcterms:W3CDTF">2026-07-08T01:46:56Z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