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422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98" d="100"/>
          <a:sy n="98" d="100"/>
        </p:scale>
        <p:origin x="744" y="72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1</a:t>
            </a:fld>
            <a:endParaRPr lang="zh-CN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13" Type="http://schemas.openxmlformats.org/officeDocument/2006/relationships/image" Target="../media/image8.jpeg"/><Relationship Id="rId3" Type="http://schemas.openxmlformats.org/officeDocument/2006/relationships/tags" Target="../tags/tag1.xml"/><Relationship Id="rId7" Type="http://schemas.openxmlformats.org/officeDocument/2006/relationships/notesSlide" Target="../notesSlides/notesSlide1.xml"/><Relationship Id="rId12" Type="http://schemas.openxmlformats.org/officeDocument/2006/relationships/image" Target="../media/image7.jpeg"/><Relationship Id="rId2" Type="http://schemas.openxmlformats.org/officeDocument/2006/relationships/audio" Target="file:///E:\20260101-1231\20260106%20&#24344;&#25196;&#27721;&#23383;&#25991;&#21270;&#65292;&#24314;&#31435;&#25991;&#21270;&#33258;&#20449;&#65288;&#26032;&#30086;&#65289;\&#26500;&#23383;&#35268;&#24459;&#36164;&#26009;\dow00004.wav" TargetMode="External"/><Relationship Id="rId1" Type="http://schemas.microsoft.com/office/2007/relationships/media" Target="file:///E:\20260101-1231\20260106%20&#24344;&#25196;&#27721;&#23383;&#25991;&#21270;&#65292;&#24314;&#31435;&#25991;&#21270;&#33258;&#20449;&#65288;&#26032;&#30086;&#65289;\&#26500;&#23383;&#35268;&#24459;&#36164;&#26009;\dow00004.wav" TargetMode="External"/><Relationship Id="rId6" Type="http://schemas.openxmlformats.org/officeDocument/2006/relationships/slideLayout" Target="../slideLayouts/slideLayout7.xml"/><Relationship Id="rId11" Type="http://schemas.openxmlformats.org/officeDocument/2006/relationships/image" Target="../media/image6.jpeg"/><Relationship Id="rId5" Type="http://schemas.openxmlformats.org/officeDocument/2006/relationships/tags" Target="../tags/tag3.xml"/><Relationship Id="rId10" Type="http://schemas.openxmlformats.org/officeDocument/2006/relationships/image" Target="../media/image5.jpeg"/><Relationship Id="rId4" Type="http://schemas.openxmlformats.org/officeDocument/2006/relationships/tags" Target="../tags/tag2.xml"/><Relationship Id="rId9" Type="http://schemas.openxmlformats.org/officeDocument/2006/relationships/image" Target="../media/image4.png"/><Relationship Id="rId1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image006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2393890"/>
            <a:ext cx="2088232" cy="2122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1188095" y="2129805"/>
            <a:ext cx="2663825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12000" b="1" dirty="0">
                <a:solidFill>
                  <a:srgbClr val="FF0000"/>
                </a:solidFill>
                <a:latin typeface="宋体" pitchFamily="2" charset="-122"/>
              </a:rPr>
              <a:t>牧</a:t>
            </a:r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1943745" y="1491630"/>
            <a:ext cx="115252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4400" b="0" dirty="0" err="1">
                <a:solidFill>
                  <a:srgbClr val="FF0000"/>
                </a:solidFill>
              </a:rPr>
              <a:t>mù</a:t>
            </a:r>
            <a:endParaRPr lang="en-US" altLang="zh-CN" sz="4400" b="0" dirty="0">
              <a:solidFill>
                <a:srgbClr val="FF0000"/>
              </a:solidFill>
            </a:endParaRPr>
          </a:p>
        </p:txBody>
      </p:sp>
      <p:sp>
        <p:nvSpPr>
          <p:cNvPr id="6" name="Text Box 16"/>
          <p:cNvSpPr txBox="1">
            <a:spLocks noChangeArrowheads="1"/>
          </p:cNvSpPr>
          <p:nvPr/>
        </p:nvSpPr>
        <p:spPr bwMode="auto">
          <a:xfrm>
            <a:off x="3491410" y="2770931"/>
            <a:ext cx="2952798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0" hangingPunct="0">
              <a:lnSpc>
                <a:spcPct val="150000"/>
              </a:lnSpc>
              <a:spcBef>
                <a:spcPct val="20000"/>
              </a:spcBef>
            </a:pP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 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牧，会意字。甲骨文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字形，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由“牛、攴”组成。人们用手拿着鞭子或树枝，赶牛去吃草。表示“放牧牲畜”的意思</a:t>
            </a:r>
            <a:r>
              <a:rPr lang="zh-CN" altLang="zh-CN" sz="1400" b="0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。</a:t>
            </a:r>
          </a:p>
        </p:txBody>
      </p:sp>
      <p:pic>
        <p:nvPicPr>
          <p:cNvPr id="7" name="dow00004.wav">
            <a:hlinkClick r:id="" action="ppaction://media"/>
          </p:cNvPr>
          <p:cNvPicPr>
            <a:picLocks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9"/>
          <a:srcRect/>
          <a:stretch>
            <a:fillRect/>
          </a:stretch>
        </p:blipFill>
        <p:spPr bwMode="auto">
          <a:xfrm>
            <a:off x="323528" y="4115021"/>
            <a:ext cx="400945" cy="400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组合 10"/>
          <p:cNvGrpSpPr>
            <a:grpSpLocks/>
          </p:cNvGrpSpPr>
          <p:nvPr/>
        </p:nvGrpSpPr>
        <p:grpSpPr bwMode="auto">
          <a:xfrm>
            <a:off x="3059708" y="915864"/>
            <a:ext cx="1006475" cy="1439862"/>
            <a:chOff x="395536" y="1772816"/>
            <a:chExt cx="1006475" cy="1440160"/>
          </a:xfrm>
        </p:grpSpPr>
        <p:sp>
          <p:nvSpPr>
            <p:cNvPr id="9" name="Text Box 14"/>
            <p:cNvSpPr txBox="1">
              <a:spLocks noChangeArrowheads="1"/>
            </p:cNvSpPr>
            <p:nvPr/>
          </p:nvSpPr>
          <p:spPr bwMode="auto">
            <a:xfrm>
              <a:off x="395536" y="2876426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甲骨文</a:t>
              </a:r>
            </a:p>
          </p:txBody>
        </p:sp>
        <p:pic>
          <p:nvPicPr>
            <p:cNvPr id="10" name="图片 39966" descr="牧_甲骨文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0352" y="1772816"/>
              <a:ext cx="596842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" name="组合 11"/>
          <p:cNvGrpSpPr>
            <a:grpSpLocks/>
          </p:cNvGrpSpPr>
          <p:nvPr/>
        </p:nvGrpSpPr>
        <p:grpSpPr bwMode="auto">
          <a:xfrm>
            <a:off x="4145029" y="915864"/>
            <a:ext cx="1006475" cy="1439862"/>
            <a:chOff x="1404916" y="1772816"/>
            <a:chExt cx="1006475" cy="1440160"/>
          </a:xfrm>
        </p:grpSpPr>
        <p:sp>
          <p:nvSpPr>
            <p:cNvPr id="12" name="Text Box 15"/>
            <p:cNvSpPr txBox="1">
              <a:spLocks noChangeArrowheads="1"/>
            </p:cNvSpPr>
            <p:nvPr/>
          </p:nvSpPr>
          <p:spPr bwMode="auto">
            <a:xfrm>
              <a:off x="1404916" y="2876426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金文</a:t>
              </a:r>
            </a:p>
          </p:txBody>
        </p:sp>
        <p:pic>
          <p:nvPicPr>
            <p:cNvPr id="13" name="图片 15389" descr="牧_金文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39206" y="1772816"/>
              <a:ext cx="937895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4" name="组合 12"/>
          <p:cNvGrpSpPr>
            <a:grpSpLocks/>
          </p:cNvGrpSpPr>
          <p:nvPr/>
        </p:nvGrpSpPr>
        <p:grpSpPr bwMode="auto">
          <a:xfrm>
            <a:off x="5230350" y="915864"/>
            <a:ext cx="1006475" cy="1439862"/>
            <a:chOff x="2507524" y="1772816"/>
            <a:chExt cx="1006475" cy="1440160"/>
          </a:xfrm>
        </p:grpSpPr>
        <p:sp>
          <p:nvSpPr>
            <p:cNvPr id="15" name="Text Box 16"/>
            <p:cNvSpPr txBox="1">
              <a:spLocks noChangeArrowheads="1"/>
            </p:cNvSpPr>
            <p:nvPr/>
          </p:nvSpPr>
          <p:spPr bwMode="auto">
            <a:xfrm>
              <a:off x="2507524" y="2876426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 dirty="0">
                  <a:ea typeface="黑体" pitchFamily="2" charset="-122"/>
                </a:rPr>
                <a:t>小篆</a:t>
              </a:r>
            </a:p>
          </p:txBody>
        </p:sp>
        <p:pic>
          <p:nvPicPr>
            <p:cNvPr id="16" name="图片 15390" descr="牧_篆书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41288" y="1772816"/>
              <a:ext cx="738947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7" name="组合 13"/>
          <p:cNvGrpSpPr>
            <a:grpSpLocks/>
          </p:cNvGrpSpPr>
          <p:nvPr/>
        </p:nvGrpSpPr>
        <p:grpSpPr bwMode="auto">
          <a:xfrm>
            <a:off x="6315670" y="1058739"/>
            <a:ext cx="1136650" cy="1296987"/>
            <a:chOff x="3284392" y="1916816"/>
            <a:chExt cx="1135200" cy="1296160"/>
          </a:xfrm>
        </p:grpSpPr>
        <p:sp>
          <p:nvSpPr>
            <p:cNvPr id="18" name="Text Box 16"/>
            <p:cNvSpPr txBox="1">
              <a:spLocks noChangeArrowheads="1"/>
            </p:cNvSpPr>
            <p:nvPr/>
          </p:nvSpPr>
          <p:spPr bwMode="auto">
            <a:xfrm>
              <a:off x="3348755" y="2876426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隶书</a:t>
              </a:r>
            </a:p>
          </p:txBody>
        </p:sp>
        <p:pic>
          <p:nvPicPr>
            <p:cNvPr id="19" name="图片 22557" descr="牧_隶书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84392" y="1916816"/>
              <a:ext cx="1135200" cy="79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cxnSp>
        <p:nvCxnSpPr>
          <p:cNvPr id="20" name="直接连接符 19"/>
          <p:cNvCxnSpPr/>
          <p:nvPr>
            <p:custDataLst>
              <p:tags r:id="rId3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>
            <p:custDataLst>
              <p:tags r:id="rId4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30"/>
          <p:cNvSpPr txBox="1"/>
          <p:nvPr>
            <p:custDataLst>
              <p:tags r:id="rId5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4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83891081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341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3" grpId="0" autoUpdateAnimBg="0"/>
      <p:bldP spid="4" grpId="0" autoUpdateAnimBg="0"/>
      <p:bldP spid="6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6261</TotalTime>
  <Words>55</Words>
  <Application>Microsoft Office PowerPoint</Application>
  <PresentationFormat>全屏显示(16:9)</PresentationFormat>
  <Paragraphs>11</Paragraphs>
  <Slides>1</Slides>
  <Notes>1</Notes>
  <HiddenSlides>0</HiddenSlides>
  <MMClips>1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华文中宋</vt:lpstr>
      <vt:lpstr>宋体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1273</cp:revision>
  <dcterms:created xsi:type="dcterms:W3CDTF">2011-03-21T09:38:00Z</dcterms:created>
  <dcterms:modified xsi:type="dcterms:W3CDTF">2026-07-08T07:51:54Z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