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18" r:id="rId2"/>
    <p:sldId id="319" r:id="rId3"/>
    <p:sldId id="320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tags" Target="../tags/tag6.xml"/><Relationship Id="rId7" Type="http://schemas.openxmlformats.org/officeDocument/2006/relationships/image" Target="../media/image6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11" Type="http://schemas.openxmlformats.org/officeDocument/2006/relationships/image" Target="../media/image3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tags" Target="../tags/tag9.xml"/><Relationship Id="rId7" Type="http://schemas.openxmlformats.org/officeDocument/2006/relationships/image" Target="../media/image12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1.jpeg"/><Relationship Id="rId5" Type="http://schemas.openxmlformats.org/officeDocument/2006/relationships/image" Target="../media/image10.gif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979711" y="1184673"/>
            <a:ext cx="5903813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800" b="0" dirty="0">
                <a:solidFill>
                  <a:srgbClr val="0000FF"/>
                </a:solidFill>
                <a:latin typeface="+mn-ea"/>
                <a:ea typeface="+mn-ea"/>
              </a:rPr>
              <a:t>       主人正在自己的房子里生活着，突然，一个人手持棍棒闯进来，凶狠地击打主人的头部，开始行凶、抢劫。请问：闯进来的是什么人？  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2411412" y="2931790"/>
            <a:ext cx="43208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侵略者！盗匪！寇（</a:t>
            </a:r>
            <a:r>
              <a:rPr lang="en-US" altLang="zh-CN" sz="2400" b="1" dirty="0" err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kòu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）！</a:t>
            </a:r>
          </a:p>
        </p:txBody>
      </p:sp>
      <p:cxnSp>
        <p:nvCxnSpPr>
          <p:cNvPr id="5" name="直接连接符 4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30">
            <a:extLst>
              <a:ext uri="{FF2B5EF4-FFF2-40B4-BE49-F238E27FC236}">
                <a16:creationId xmlns:a16="http://schemas.microsoft.com/office/drawing/2014/main" id="{CE05FC88-3F05-4BE0-8BED-B530E3ABDBE3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121E95E-9F30-4D91-A877-B50CA4C8A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本框 14">
            <a:extLst>
              <a:ext uri="{FF2B5EF4-FFF2-40B4-BE49-F238E27FC236}">
                <a16:creationId xmlns:a16="http://schemas.microsoft.com/office/drawing/2014/main" id="{2C9F2910-BDFD-450E-B612-14F3A294723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书写规范汉字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74527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804248" y="2826744"/>
            <a:ext cx="2449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寇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7128904" y="2211710"/>
            <a:ext cx="165618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kòu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0272" name="Text Box 32"/>
          <p:cNvSpPr txBox="1">
            <a:spLocks noChangeArrowheads="1"/>
          </p:cNvSpPr>
          <p:nvPr/>
        </p:nvSpPr>
        <p:spPr bwMode="auto">
          <a:xfrm>
            <a:off x="3000623" y="2990850"/>
            <a:ext cx="4163665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寇，会意字。金文字形，由“宀、元、攴”组成。宀，指房屋；元，指人的头部；攴，手里拿着棍棒的样子。手里拿着棍棒的人，侵犯到主人的房子里来打人。表示“入侵、侵犯”的意思，后来，表示“盗匪、侵略者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17" name="Picture 4" descr="寇图片- 拷贝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17912"/>
            <a:ext cx="1372877" cy="1671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7177" name="组合 19"/>
          <p:cNvGrpSpPr>
            <a:grpSpLocks/>
          </p:cNvGrpSpPr>
          <p:nvPr/>
        </p:nvGrpSpPr>
        <p:grpSpPr bwMode="auto">
          <a:xfrm>
            <a:off x="2339752" y="1563638"/>
            <a:ext cx="1006475" cy="1189947"/>
            <a:chOff x="2339752" y="1340888"/>
            <a:chExt cx="1006475" cy="1587187"/>
          </a:xfrm>
        </p:grpSpPr>
        <p:sp>
          <p:nvSpPr>
            <p:cNvPr id="6167" name="Text Box 14"/>
            <p:cNvSpPr txBox="1">
              <a:spLocks noChangeArrowheads="1"/>
            </p:cNvSpPr>
            <p:nvPr/>
          </p:nvSpPr>
          <p:spPr bwMode="auto">
            <a:xfrm>
              <a:off x="2339752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6168" name="图片 718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0358" y="134088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21"/>
          <p:cNvGrpSpPr>
            <a:grpSpLocks/>
          </p:cNvGrpSpPr>
          <p:nvPr/>
        </p:nvGrpSpPr>
        <p:grpSpPr bwMode="auto">
          <a:xfrm>
            <a:off x="3355513" y="1563638"/>
            <a:ext cx="1006475" cy="1189947"/>
            <a:chOff x="3334297" y="1340888"/>
            <a:chExt cx="1006475" cy="1587187"/>
          </a:xfrm>
        </p:grpSpPr>
        <p:sp>
          <p:nvSpPr>
            <p:cNvPr id="6165" name="Text Box 15"/>
            <p:cNvSpPr txBox="1">
              <a:spLocks noChangeArrowheads="1"/>
            </p:cNvSpPr>
            <p:nvPr/>
          </p:nvSpPr>
          <p:spPr bwMode="auto">
            <a:xfrm>
              <a:off x="3334297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6166" name="图片 718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9640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9" name="组合 23"/>
          <p:cNvGrpSpPr>
            <a:grpSpLocks/>
          </p:cNvGrpSpPr>
          <p:nvPr/>
        </p:nvGrpSpPr>
        <p:grpSpPr bwMode="auto">
          <a:xfrm>
            <a:off x="4371274" y="1563638"/>
            <a:ext cx="1006475" cy="1189947"/>
            <a:chOff x="4369101" y="1340888"/>
            <a:chExt cx="1006475" cy="1587187"/>
          </a:xfrm>
        </p:grpSpPr>
        <p:sp>
          <p:nvSpPr>
            <p:cNvPr id="6163" name="Text Box 16"/>
            <p:cNvSpPr txBox="1">
              <a:spLocks noChangeArrowheads="1"/>
            </p:cNvSpPr>
            <p:nvPr/>
          </p:nvSpPr>
          <p:spPr bwMode="auto">
            <a:xfrm>
              <a:off x="4369101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6164" name="图片 718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1286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80" name="组合 24"/>
          <p:cNvGrpSpPr>
            <a:grpSpLocks/>
          </p:cNvGrpSpPr>
          <p:nvPr/>
        </p:nvGrpSpPr>
        <p:grpSpPr bwMode="auto">
          <a:xfrm>
            <a:off x="5387035" y="1698287"/>
            <a:ext cx="1008063" cy="1055298"/>
            <a:chOff x="5252175" y="1520888"/>
            <a:chExt cx="1008000" cy="1406995"/>
          </a:xfrm>
        </p:grpSpPr>
        <p:sp>
          <p:nvSpPr>
            <p:cNvPr id="6161" name="Text Box 16"/>
            <p:cNvSpPr txBox="1">
              <a:spLocks noChangeArrowheads="1"/>
            </p:cNvSpPr>
            <p:nvPr/>
          </p:nvSpPr>
          <p:spPr bwMode="auto">
            <a:xfrm>
              <a:off x="5252938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6162" name="图片 412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2175" y="1520888"/>
              <a:ext cx="1008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7" name="Rectangle 19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7182" name="组合 25"/>
          <p:cNvGrpSpPr>
            <a:grpSpLocks/>
          </p:cNvGrpSpPr>
          <p:nvPr/>
        </p:nvGrpSpPr>
        <p:grpSpPr bwMode="auto">
          <a:xfrm>
            <a:off x="6404383" y="1563638"/>
            <a:ext cx="1079500" cy="1189947"/>
            <a:chOff x="6521451" y="1340888"/>
            <a:chExt cx="1080000" cy="1587187"/>
          </a:xfrm>
        </p:grpSpPr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6558214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6160" name="图片 4124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1451" y="134088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盗匪、侵略者：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寇</a:t>
            </a:r>
          </a:p>
        </p:txBody>
      </p:sp>
      <p:sp>
        <p:nvSpPr>
          <p:cNvPr id="30" name="文本框 30">
            <a:extLst>
              <a:ext uri="{FF2B5EF4-FFF2-40B4-BE49-F238E27FC236}">
                <a16:creationId xmlns:a16="http://schemas.microsoft.com/office/drawing/2014/main" id="{5D4A7968-D60A-483F-A921-0AC96CC4218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078EFED-A7A6-4746-839C-E575D5555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47B0AAC8-B5D1-4287-A569-3F41CBFB0D6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书写规范汉字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6072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40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 autoUpdateAnimBg="0"/>
      <p:bldP spid="10271" grpId="0" autoUpdateAnimBg="0"/>
      <p:bldP spid="10272" grpId="0" autoUpdateAnimBg="0"/>
      <p:bldP spid="29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2587897" y="2855119"/>
            <a:ext cx="48244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000" b="1">
                <a:ea typeface="楷体_GB2312" pitchFamily="49" charset="-122"/>
              </a:rPr>
              <a:t>宀 </a:t>
            </a:r>
            <a:r>
              <a:rPr lang="en-US" altLang="zh-CN" sz="3600" b="1">
                <a:ea typeface="楷体_GB2312" pitchFamily="49" charset="-122"/>
              </a:rPr>
              <a:t>+ 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元</a:t>
            </a:r>
            <a:r>
              <a:rPr lang="en-US" altLang="zh-CN" sz="3600" b="1">
                <a:ea typeface="楷体_GB2312" pitchFamily="49" charset="-122"/>
              </a:rPr>
              <a:t>+ 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攴</a:t>
            </a:r>
            <a:r>
              <a:rPr lang="zh-CN" altLang="en-US" sz="3600" b="1"/>
              <a:t> </a:t>
            </a:r>
            <a:r>
              <a:rPr lang="en-US" altLang="zh-CN" sz="3600" b="1"/>
              <a:t>=</a:t>
            </a:r>
            <a:r>
              <a:rPr lang="zh-CN" altLang="en-US" sz="3600" b="1"/>
              <a:t>（     ）</a:t>
            </a:r>
          </a:p>
        </p:txBody>
      </p:sp>
      <p:pic>
        <p:nvPicPr>
          <p:cNvPr id="30733" name="Picture 13" descr="q_01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446" y="1924050"/>
            <a:ext cx="654050" cy="54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Picture 15" descr="寇-金文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885" y="1977629"/>
            <a:ext cx="439737" cy="539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5827984" y="2842023"/>
            <a:ext cx="7921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寇</a:t>
            </a:r>
          </a:p>
        </p:txBody>
      </p:sp>
      <p:pic>
        <p:nvPicPr>
          <p:cNvPr id="30736" name="Picture 16" descr="q_01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446" y="2786063"/>
            <a:ext cx="654050" cy="54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2587897" y="2031204"/>
            <a:ext cx="5224463" cy="646510"/>
            <a:chOff x="2220" y="2391"/>
            <a:chExt cx="3131" cy="543"/>
          </a:xfrm>
        </p:grpSpPr>
        <p:sp>
          <p:nvSpPr>
            <p:cNvPr id="7177" name="Text Box 25"/>
            <p:cNvSpPr txBox="1">
              <a:spLocks noChangeArrowheads="1"/>
            </p:cNvSpPr>
            <p:nvPr/>
          </p:nvSpPr>
          <p:spPr bwMode="auto">
            <a:xfrm>
              <a:off x="2584" y="2391"/>
              <a:ext cx="2767" cy="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3600" b="1"/>
                <a:t> +     +     =</a:t>
              </a:r>
              <a:r>
                <a:rPr lang="zh-CN" altLang="en-US" sz="3600" b="1"/>
                <a:t>（     ）</a:t>
              </a:r>
            </a:p>
          </p:txBody>
        </p:sp>
        <p:pic>
          <p:nvPicPr>
            <p:cNvPr id="7178" name="Picture 26" descr="image0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5" y="2391"/>
              <a:ext cx="150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9" name="Picture 27" descr="image00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0" y="2432"/>
              <a:ext cx="388" cy="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80" name="Picture 28" descr="image00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1" y="2432"/>
              <a:ext cx="193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3" name="直接连接符 1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30">
            <a:extLst>
              <a:ext uri="{FF2B5EF4-FFF2-40B4-BE49-F238E27FC236}">
                <a16:creationId xmlns:a16="http://schemas.microsoft.com/office/drawing/2014/main" id="{C3BA6B20-0265-45DD-8309-6D6474665E5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669ABD-BF78-4F0B-B85C-A033719B0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4">
            <a:extLst>
              <a:ext uri="{FF2B5EF4-FFF2-40B4-BE49-F238E27FC236}">
                <a16:creationId xmlns:a16="http://schemas.microsoft.com/office/drawing/2014/main" id="{B37D966A-3DFE-4ADF-A391-646945D768E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书写规范汉字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9976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0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2" grpId="0"/>
      <p:bldP spid="307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6267</TotalTime>
  <Words>192</Words>
  <Application>Microsoft Office PowerPoint</Application>
  <PresentationFormat>全屏显示(16:9)</PresentationFormat>
  <Paragraphs>23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华文楷体</vt:lpstr>
      <vt:lpstr>华文行楷</vt:lpstr>
      <vt:lpstr>楷体_GB2312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1277</cp:revision>
  <dcterms:created xsi:type="dcterms:W3CDTF">2011-03-21T09:38:00Z</dcterms:created>
  <dcterms:modified xsi:type="dcterms:W3CDTF">2026-07-08T08:13:24Z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