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503" r:id="rId2"/>
    <p:sldId id="504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tags" Target="../tags/tag6.xml"/><Relationship Id="rId7" Type="http://schemas.openxmlformats.org/officeDocument/2006/relationships/image" Target="../media/image11.gif"/><Relationship Id="rId12" Type="http://schemas.openxmlformats.org/officeDocument/2006/relationships/image" Target="../media/image16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3.jpeg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麻雀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96205"/>
            <a:ext cx="1397366" cy="14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948264" y="2667099"/>
            <a:ext cx="1728788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隹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10189" y="1994446"/>
            <a:ext cx="140493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zhuī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059831" y="2780557"/>
            <a:ext cx="405035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隹，象形字。甲骨文字形，描绘的是一只正在跳跃的短尾巴小鸟的样子，头、身、翅、足齐全！隹，是短尾巴鸟的总称。后来泛指鸟类，与“鸟（长尾巴）”不再区分。</a:t>
            </a:r>
          </a:p>
        </p:txBody>
      </p:sp>
      <p:grpSp>
        <p:nvGrpSpPr>
          <p:cNvPr id="6" name="组合 10"/>
          <p:cNvGrpSpPr>
            <a:grpSpLocks/>
          </p:cNvGrpSpPr>
          <p:nvPr/>
        </p:nvGrpSpPr>
        <p:grpSpPr bwMode="auto">
          <a:xfrm>
            <a:off x="3198019" y="1172146"/>
            <a:ext cx="1006475" cy="1471612"/>
            <a:chOff x="2123728" y="1340768"/>
            <a:chExt cx="1006475" cy="147228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212372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2090" descr="隹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9071" y="134076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1"/>
          <p:cNvGrpSpPr>
            <a:grpSpLocks/>
          </p:cNvGrpSpPr>
          <p:nvPr/>
        </p:nvGrpSpPr>
        <p:grpSpPr bwMode="auto">
          <a:xfrm>
            <a:off x="4161185" y="1172146"/>
            <a:ext cx="1006475" cy="1471612"/>
            <a:chOff x="3215478" y="1340768"/>
            <a:chExt cx="1006475" cy="147228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321547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1" name="图片 2091" descr="隹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1873" y="134076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2"/>
          <p:cNvGrpSpPr>
            <a:grpSpLocks/>
          </p:cNvGrpSpPr>
          <p:nvPr/>
        </p:nvGrpSpPr>
        <p:grpSpPr bwMode="auto">
          <a:xfrm>
            <a:off x="5124351" y="1172146"/>
            <a:ext cx="1006475" cy="1471612"/>
            <a:chOff x="4171806" y="1340768"/>
            <a:chExt cx="1006475" cy="147228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417180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4" name="图片 2093" descr="隹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2412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3"/>
          <p:cNvGrpSpPr>
            <a:grpSpLocks/>
          </p:cNvGrpSpPr>
          <p:nvPr/>
        </p:nvGrpSpPr>
        <p:grpSpPr bwMode="auto">
          <a:xfrm>
            <a:off x="6159524" y="1172146"/>
            <a:ext cx="1220788" cy="1471612"/>
            <a:chOff x="4820484" y="1340768"/>
            <a:chExt cx="1222105" cy="147228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492829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7" name="图片 19457" descr="隹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0484" y="1340768"/>
              <a:ext cx="122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4"/>
          <p:cNvGrpSpPr>
            <a:grpSpLocks/>
          </p:cNvGrpSpPr>
          <p:nvPr/>
        </p:nvGrpSpPr>
        <p:grpSpPr bwMode="auto">
          <a:xfrm>
            <a:off x="1936949" y="2684314"/>
            <a:ext cx="1052512" cy="1471612"/>
            <a:chOff x="6096381" y="1340768"/>
            <a:chExt cx="1051579" cy="147228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611893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0" name="图片 19456" descr="隹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381" y="1340768"/>
              <a:ext cx="105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3059832" y="4157303"/>
            <a:ext cx="47990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en-US" altLang="zh-CN" sz="14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en-US" sz="14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雀！麻雀的“雀”。</a:t>
            </a:r>
          </a:p>
        </p:txBody>
      </p: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3059832" y="3848149"/>
            <a:ext cx="45370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</a:t>
            </a:r>
            <a:r>
              <a:rPr lang="zh-CN" altLang="en-US" sz="1400" b="0" dirty="0">
                <a:latin typeface="华文中宋" pitchFamily="2" charset="-122"/>
                <a:ea typeface="华文中宋" pitchFamily="2" charset="-122"/>
              </a:rPr>
              <a:t>想一想</a:t>
            </a:r>
            <a:r>
              <a:rPr lang="en-US" altLang="zh-CN" sz="1400" b="0" dirty="0">
                <a:latin typeface="华文中宋" pitchFamily="2" charset="-122"/>
                <a:ea typeface="华文中宋" pitchFamily="2" charset="-122"/>
              </a:rPr>
              <a:t>:“</a:t>
            </a:r>
            <a:r>
              <a:rPr lang="zh-CN" altLang="en-US" sz="1400" b="0" dirty="0">
                <a:latin typeface="华文中宋" pitchFamily="2" charset="-122"/>
                <a:ea typeface="华文中宋" pitchFamily="2" charset="-122"/>
              </a:rPr>
              <a:t>小</a:t>
            </a:r>
            <a:r>
              <a:rPr lang="en-US" altLang="zh-CN" sz="1400" b="0" dirty="0">
                <a:latin typeface="华文中宋" pitchFamily="2" charset="-122"/>
                <a:ea typeface="华文中宋" pitchFamily="2" charset="-122"/>
              </a:rPr>
              <a:t>+</a:t>
            </a:r>
            <a:r>
              <a:rPr lang="zh-CN" altLang="en-US" sz="1400" b="0" dirty="0">
                <a:latin typeface="华文中宋" pitchFamily="2" charset="-122"/>
                <a:ea typeface="华文中宋" pitchFamily="2" charset="-122"/>
              </a:rPr>
              <a:t>隹”会组成是什么字？</a:t>
            </a:r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704669" y="6984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焦</a:t>
            </a: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，烤</a:t>
            </a: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小鸟</a:t>
            </a:r>
          </a:p>
        </p:txBody>
      </p:sp>
    </p:spTree>
    <p:extLst>
      <p:ext uri="{BB962C8B-B14F-4D97-AF65-F5344CB8AC3E}">
        <p14:creationId xmlns:p14="http://schemas.microsoft.com/office/powerpoint/2010/main" val="16677428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6442967" y="1352838"/>
            <a:ext cx="24495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947792" y="733142"/>
            <a:ext cx="14398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jiāo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062740" y="3244507"/>
            <a:ext cx="411266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焦，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。金文由“隹、灬”组成。上面是短尾鸟（隹），下面是火（灬），把小鸟放在火上烧烤。后来，表示“物体经火烧而变黄或成炭”的意思。现在，表示“脆、黑、心情烦躁”等意思，如“焦枣、焦土、焦躁、焦头烂额”等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5" name="Picture 6" descr="焦＿图片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651" y="1038446"/>
            <a:ext cx="1195411" cy="190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火huo1[1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628" y="1791502"/>
            <a:ext cx="1127387" cy="1453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20"/>
          <p:cNvGrpSpPr>
            <a:grpSpLocks/>
          </p:cNvGrpSpPr>
          <p:nvPr/>
        </p:nvGrpSpPr>
        <p:grpSpPr bwMode="auto">
          <a:xfrm>
            <a:off x="2989461" y="1452240"/>
            <a:ext cx="1006475" cy="1479550"/>
            <a:chOff x="1259632" y="1340888"/>
            <a:chExt cx="1006475" cy="1480360"/>
          </a:xfrm>
        </p:grpSpPr>
        <p:sp>
          <p:nvSpPr>
            <p:cNvPr id="8" name="Text Box 14"/>
            <p:cNvSpPr txBox="1">
              <a:spLocks noChangeArrowheads="1"/>
            </p:cNvSpPr>
            <p:nvPr/>
          </p:nvSpPr>
          <p:spPr bwMode="auto">
            <a:xfrm>
              <a:off x="1259632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9" name="图片 67660" descr="焦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4975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19"/>
          <p:cNvGrpSpPr>
            <a:grpSpLocks/>
          </p:cNvGrpSpPr>
          <p:nvPr/>
        </p:nvGrpSpPr>
        <p:grpSpPr bwMode="auto">
          <a:xfrm>
            <a:off x="3973025" y="1452240"/>
            <a:ext cx="1006475" cy="1479550"/>
            <a:chOff x="2051720" y="1340888"/>
            <a:chExt cx="1006475" cy="1480360"/>
          </a:xfrm>
        </p:grpSpPr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2051720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2" name="图片 17420" descr="焦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8115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10"/>
          <p:cNvGrpSpPr>
            <a:grpSpLocks/>
          </p:cNvGrpSpPr>
          <p:nvPr/>
        </p:nvGrpSpPr>
        <p:grpSpPr bwMode="auto">
          <a:xfrm>
            <a:off x="5940152" y="1452240"/>
            <a:ext cx="1006475" cy="1479550"/>
            <a:chOff x="4447369" y="1340888"/>
            <a:chExt cx="1006475" cy="1480360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4447369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5" name="图片 17422" descr="焦_篆书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9554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1"/>
          <p:cNvGrpSpPr>
            <a:grpSpLocks/>
          </p:cNvGrpSpPr>
          <p:nvPr/>
        </p:nvGrpSpPr>
        <p:grpSpPr bwMode="auto">
          <a:xfrm>
            <a:off x="1812553" y="3359819"/>
            <a:ext cx="1006475" cy="1300163"/>
            <a:chOff x="5298426" y="1520888"/>
            <a:chExt cx="1006475" cy="1300360"/>
          </a:xfrm>
        </p:grpSpPr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5298426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8" name="图片 67661" descr="焦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5348" y="1520888"/>
              <a:ext cx="852631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2"/>
          <p:cNvGrpSpPr>
            <a:grpSpLocks/>
          </p:cNvGrpSpPr>
          <p:nvPr/>
        </p:nvGrpSpPr>
        <p:grpSpPr bwMode="auto">
          <a:xfrm>
            <a:off x="2917453" y="3178844"/>
            <a:ext cx="1006475" cy="1481138"/>
            <a:chOff x="6402381" y="1340888"/>
            <a:chExt cx="1006475" cy="1480360"/>
          </a:xfrm>
        </p:grpSpPr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6402381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1" name="图片 67662" descr="焦_楷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2460" y="134088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组合 13"/>
          <p:cNvGrpSpPr>
            <a:grpSpLocks/>
          </p:cNvGrpSpPr>
          <p:nvPr/>
        </p:nvGrpSpPr>
        <p:grpSpPr bwMode="auto">
          <a:xfrm>
            <a:off x="4956589" y="1452240"/>
            <a:ext cx="1006475" cy="1479550"/>
            <a:chOff x="3022220" y="1340888"/>
            <a:chExt cx="1006475" cy="1480360"/>
          </a:xfrm>
        </p:grpSpPr>
        <p:pic>
          <p:nvPicPr>
            <p:cNvPr id="23" name="图片 17421" descr="焦_篆书1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0194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 Box 15"/>
            <p:cNvSpPr txBox="1">
              <a:spLocks noChangeArrowheads="1"/>
            </p:cNvSpPr>
            <p:nvPr/>
          </p:nvSpPr>
          <p:spPr bwMode="auto">
            <a:xfrm>
              <a:off x="3022220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704669" y="6984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焦</a:t>
            </a:r>
            <a:r>
              <a:rPr lang="zh-CN" altLang="zh-CN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，烤</a:t>
            </a: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小鸟</a:t>
            </a:r>
          </a:p>
        </p:txBody>
      </p:sp>
    </p:spTree>
    <p:extLst>
      <p:ext uri="{BB962C8B-B14F-4D97-AF65-F5344CB8AC3E}">
        <p14:creationId xmlns:p14="http://schemas.microsoft.com/office/powerpoint/2010/main" val="28938292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6262</TotalTime>
  <Words>207</Words>
  <Application>Microsoft Office PowerPoint</Application>
  <PresentationFormat>全屏显示(16:9)</PresentationFormat>
  <Paragraphs>29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1275</cp:revision>
  <dcterms:created xsi:type="dcterms:W3CDTF">2011-03-21T09:38:00Z</dcterms:created>
  <dcterms:modified xsi:type="dcterms:W3CDTF">2026-07-08T07:58:24Z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