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"/>
  </p:notesMasterIdLst>
  <p:sldIdLst>
    <p:sldId id="323" r:id="rId2"/>
    <p:sldId id="327" r:id="rId3"/>
    <p:sldId id="322" r:id="rId4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98" d="100"/>
          <a:sy n="98" d="100"/>
        </p:scale>
        <p:origin x="744" y="72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tags" Target="../tags/tag3.xml"/><Relationship Id="rId7" Type="http://schemas.openxmlformats.org/officeDocument/2006/relationships/image" Target="../media/image5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4.jpeg"/><Relationship Id="rId11" Type="http://schemas.openxmlformats.org/officeDocument/2006/relationships/image" Target="../media/image9.jpeg"/><Relationship Id="rId5" Type="http://schemas.openxmlformats.org/officeDocument/2006/relationships/image" Target="../media/image3.gif"/><Relationship Id="rId10" Type="http://schemas.openxmlformats.org/officeDocument/2006/relationships/image" Target="../media/image8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tags" Target="../tags/tag6.xml"/><Relationship Id="rId7" Type="http://schemas.openxmlformats.org/officeDocument/2006/relationships/image" Target="../media/image5.jpeg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image" Target="../media/image4.jpeg"/><Relationship Id="rId11" Type="http://schemas.openxmlformats.org/officeDocument/2006/relationships/image" Target="../media/image9.jpeg"/><Relationship Id="rId5" Type="http://schemas.openxmlformats.org/officeDocument/2006/relationships/image" Target="../media/image3.gif"/><Relationship Id="rId10" Type="http://schemas.openxmlformats.org/officeDocument/2006/relationships/image" Target="../media/image8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gif"/><Relationship Id="rId3" Type="http://schemas.openxmlformats.org/officeDocument/2006/relationships/tags" Target="../tags/tag9.xml"/><Relationship Id="rId7" Type="http://schemas.openxmlformats.org/officeDocument/2006/relationships/image" Target="../media/image12.jpeg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10" Type="http://schemas.openxmlformats.org/officeDocument/2006/relationships/image" Target="../media/image9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0" name="Text Box 30"/>
          <p:cNvSpPr txBox="1">
            <a:spLocks noChangeArrowheads="1"/>
          </p:cNvSpPr>
          <p:nvPr/>
        </p:nvSpPr>
        <p:spPr bwMode="auto">
          <a:xfrm>
            <a:off x="6731000" y="2656708"/>
            <a:ext cx="2449512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None/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</a:rPr>
              <a:t>冠</a:t>
            </a:r>
          </a:p>
        </p:txBody>
      </p:sp>
      <p:sp>
        <p:nvSpPr>
          <p:cNvPr id="10271" name="Text Box 31"/>
          <p:cNvSpPr txBox="1">
            <a:spLocks noChangeArrowheads="1"/>
          </p:cNvSpPr>
          <p:nvPr/>
        </p:nvSpPr>
        <p:spPr bwMode="auto">
          <a:xfrm>
            <a:off x="7240449" y="2057400"/>
            <a:ext cx="1511535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en-US" altLang="zh-CN" sz="4400" b="1" dirty="0" err="1">
                <a:solidFill>
                  <a:srgbClr val="FF0000"/>
                </a:solidFill>
                <a:latin typeface="宋体" pitchFamily="2" charset="-122"/>
              </a:rPr>
              <a:t>guān</a:t>
            </a:r>
            <a:endParaRPr lang="en-US" altLang="zh-CN" sz="4400" b="1" dirty="0">
              <a:solidFill>
                <a:srgbClr val="FF0000"/>
              </a:solidFill>
              <a:latin typeface="宋体" pitchFamily="2" charset="-122"/>
            </a:endParaRPr>
          </a:p>
        </p:txBody>
      </p:sp>
      <p:sp>
        <p:nvSpPr>
          <p:cNvPr id="10245" name="Rectangle 3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pic>
        <p:nvPicPr>
          <p:cNvPr id="10246" name="Picture 7" descr="雪人4-1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5358" y="924046"/>
            <a:ext cx="936625" cy="875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7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sp>
        <p:nvSpPr>
          <p:cNvPr id="20" name="Text Box 30"/>
          <p:cNvSpPr txBox="1">
            <a:spLocks noChangeArrowheads="1"/>
          </p:cNvSpPr>
          <p:nvPr/>
        </p:nvSpPr>
        <p:spPr bwMode="auto">
          <a:xfrm>
            <a:off x="1909858" y="2952751"/>
            <a:ext cx="4575175" cy="13469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  <a:buNone/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       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冠，会意字。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小篆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字形，由“冖、元、寸”三个部件组成。冖，覆盖东西用的布巾；元，人的头部；寸，手。可以用手拿、加盖在人头上的布巾一类制品。表示“帽子”的意思。</a:t>
            </a:r>
            <a:endParaRPr lang="zh-CN" altLang="en-US" sz="1400" b="0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grpSp>
        <p:nvGrpSpPr>
          <p:cNvPr id="10250" name="组合 1"/>
          <p:cNvGrpSpPr>
            <a:grpSpLocks/>
          </p:cNvGrpSpPr>
          <p:nvPr/>
        </p:nvGrpSpPr>
        <p:grpSpPr bwMode="auto">
          <a:xfrm>
            <a:off x="2932208" y="1649137"/>
            <a:ext cx="1006475" cy="1189851"/>
            <a:chOff x="3754438" y="1341438"/>
            <a:chExt cx="1006475" cy="1586468"/>
          </a:xfrm>
        </p:grpSpPr>
        <p:sp>
          <p:nvSpPr>
            <p:cNvPr id="10262" name="Text Box 14"/>
            <p:cNvSpPr txBox="1">
              <a:spLocks noChangeArrowheads="1"/>
            </p:cNvSpPr>
            <p:nvPr/>
          </p:nvSpPr>
          <p:spPr bwMode="auto">
            <a:xfrm>
              <a:off x="3754438" y="2476501"/>
              <a:ext cx="1006475" cy="4514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甲骨文</a:t>
              </a:r>
            </a:p>
          </p:txBody>
        </p:sp>
        <p:pic>
          <p:nvPicPr>
            <p:cNvPr id="10263" name="图片 7190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26682" y="1341438"/>
              <a:ext cx="661987" cy="1079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0251" name="组合 11"/>
          <p:cNvGrpSpPr>
            <a:grpSpLocks/>
          </p:cNvGrpSpPr>
          <p:nvPr/>
        </p:nvGrpSpPr>
        <p:grpSpPr bwMode="auto">
          <a:xfrm>
            <a:off x="3967258" y="1649137"/>
            <a:ext cx="1006475" cy="1189945"/>
            <a:chOff x="5578907" y="1340888"/>
            <a:chExt cx="1006475" cy="1587186"/>
          </a:xfrm>
        </p:grpSpPr>
        <p:sp>
          <p:nvSpPr>
            <p:cNvPr id="10260" name="Text Box 16"/>
            <p:cNvSpPr txBox="1">
              <a:spLocks noChangeArrowheads="1"/>
            </p:cNvSpPr>
            <p:nvPr/>
          </p:nvSpPr>
          <p:spPr bwMode="auto">
            <a:xfrm>
              <a:off x="5578907" y="2476500"/>
              <a:ext cx="1006475" cy="451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 dirty="0">
                  <a:ea typeface="黑体" pitchFamily="49" charset="-122"/>
                </a:rPr>
                <a:t>小篆</a:t>
              </a:r>
            </a:p>
          </p:txBody>
        </p:sp>
        <p:pic>
          <p:nvPicPr>
            <p:cNvPr id="10261" name="图片 7189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12671" y="1340888"/>
              <a:ext cx="738947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0252" name="组合 13"/>
          <p:cNvGrpSpPr>
            <a:grpSpLocks/>
          </p:cNvGrpSpPr>
          <p:nvPr/>
        </p:nvGrpSpPr>
        <p:grpSpPr bwMode="auto">
          <a:xfrm>
            <a:off x="5000719" y="1783678"/>
            <a:ext cx="1168400" cy="1055298"/>
            <a:chOff x="6490898" y="1520888"/>
            <a:chExt cx="1168000" cy="1406995"/>
          </a:xfrm>
        </p:grpSpPr>
        <p:sp>
          <p:nvSpPr>
            <p:cNvPr id="10258" name="Text Box 16"/>
            <p:cNvSpPr txBox="1">
              <a:spLocks noChangeArrowheads="1"/>
            </p:cNvSpPr>
            <p:nvPr/>
          </p:nvSpPr>
          <p:spPr bwMode="auto">
            <a:xfrm>
              <a:off x="6571661" y="2476500"/>
              <a:ext cx="1006475" cy="4513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隶书</a:t>
              </a:r>
            </a:p>
          </p:txBody>
        </p:sp>
        <p:pic>
          <p:nvPicPr>
            <p:cNvPr id="10259" name="图片 4125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90898" y="1520888"/>
              <a:ext cx="1168000" cy="72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0253" name="组合 15"/>
          <p:cNvGrpSpPr>
            <a:grpSpLocks/>
          </p:cNvGrpSpPr>
          <p:nvPr/>
        </p:nvGrpSpPr>
        <p:grpSpPr bwMode="auto">
          <a:xfrm>
            <a:off x="6197694" y="1649137"/>
            <a:ext cx="1079500" cy="1189945"/>
            <a:chOff x="7964391" y="1340888"/>
            <a:chExt cx="1080000" cy="1587186"/>
          </a:xfrm>
        </p:grpSpPr>
        <p:sp>
          <p:nvSpPr>
            <p:cNvPr id="10256" name="Text Box 16"/>
            <p:cNvSpPr txBox="1">
              <a:spLocks noChangeArrowheads="1"/>
            </p:cNvSpPr>
            <p:nvPr/>
          </p:nvSpPr>
          <p:spPr bwMode="auto">
            <a:xfrm>
              <a:off x="8001154" y="2476500"/>
              <a:ext cx="1006475" cy="451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楷书</a:t>
              </a:r>
            </a:p>
          </p:txBody>
        </p:sp>
        <p:pic>
          <p:nvPicPr>
            <p:cNvPr id="10257" name="图片 4126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64391" y="1340888"/>
              <a:ext cx="1080000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0254" name="Rectangle 17"/>
          <p:cNvSpPr>
            <a:spLocks noChangeArrowheads="1"/>
          </p:cNvSpPr>
          <p:nvPr/>
        </p:nvSpPr>
        <p:spPr bwMode="auto">
          <a:xfrm>
            <a:off x="0" y="-1321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pic>
        <p:nvPicPr>
          <p:cNvPr id="10255" name="Picture 23" descr="039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1758" y="1332467"/>
            <a:ext cx="1060450" cy="1443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4" name="直接连接符 23"/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 Box 16"/>
          <p:cNvSpPr txBox="1">
            <a:spLocks noChangeArrowheads="1"/>
          </p:cNvSpPr>
          <p:nvPr/>
        </p:nvSpPr>
        <p:spPr bwMode="auto">
          <a:xfrm>
            <a:off x="1861743" y="669399"/>
            <a:ext cx="33845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帽子：</a:t>
            </a:r>
            <a:r>
              <a:rPr lang="zh-CN" altLang="en-US" sz="24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冠</a:t>
            </a:r>
          </a:p>
        </p:txBody>
      </p:sp>
      <p:sp>
        <p:nvSpPr>
          <p:cNvPr id="29" name="文本框 30">
            <a:extLst>
              <a:ext uri="{FF2B5EF4-FFF2-40B4-BE49-F238E27FC236}">
                <a16:creationId xmlns:a16="http://schemas.microsoft.com/office/drawing/2014/main" id="{4287D6CA-9759-4AE3-B55B-CA2B4E69C86D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30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3B65B83F-EC4C-41C3-92CF-51DBBA1407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文本框 14">
            <a:extLst>
              <a:ext uri="{FF2B5EF4-FFF2-40B4-BE49-F238E27FC236}">
                <a16:creationId xmlns:a16="http://schemas.microsoft.com/office/drawing/2014/main" id="{C8B00EA4-D86C-4669-890A-C3A124526795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书写规范汉字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7631720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10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0"/>
                                        <p:tgtEl>
                                          <p:spTgt spid="10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2000"/>
                                        <p:tgtEl>
                                          <p:spTgt spid="10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2000"/>
                                        <p:tgtEl>
                                          <p:spTgt spid="10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000"/>
                            </p:stCondLst>
                            <p:childTnLst>
                              <p:par>
                                <p:cTn id="2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2000"/>
                                        <p:tgtEl>
                                          <p:spTgt spid="10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/>
                                        <p:tgtEl>
                                          <p:spTgt spid="10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4" dur="2000"/>
                                        <p:tgtEl>
                                          <p:spTgt spid="10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70" grpId="0" autoUpdateAnimBg="0"/>
      <p:bldP spid="10271" grpId="0" autoUpdateAnimBg="0"/>
      <p:bldP spid="20" grpId="0" autoUpdateAnimBg="0"/>
      <p:bldP spid="28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0" name="Text Box 30"/>
          <p:cNvSpPr txBox="1">
            <a:spLocks noChangeArrowheads="1"/>
          </p:cNvSpPr>
          <p:nvPr/>
        </p:nvSpPr>
        <p:spPr bwMode="auto">
          <a:xfrm>
            <a:off x="6731000" y="2656708"/>
            <a:ext cx="2449512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None/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</a:rPr>
              <a:t>冠</a:t>
            </a:r>
          </a:p>
        </p:txBody>
      </p:sp>
      <p:sp>
        <p:nvSpPr>
          <p:cNvPr id="10271" name="Text Box 31"/>
          <p:cNvSpPr txBox="1">
            <a:spLocks noChangeArrowheads="1"/>
          </p:cNvSpPr>
          <p:nvPr/>
        </p:nvSpPr>
        <p:spPr bwMode="auto">
          <a:xfrm>
            <a:off x="7240449" y="2057400"/>
            <a:ext cx="1511535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en-US" altLang="zh-CN" sz="4400" b="0" dirty="0" err="1">
                <a:solidFill>
                  <a:srgbClr val="FF0000"/>
                </a:solidFill>
                <a:latin typeface="宋体" pitchFamily="2" charset="-122"/>
              </a:rPr>
              <a:t>gu</a:t>
            </a:r>
            <a:r>
              <a:rPr lang="zh-CN" altLang="zh-CN" sz="4400" b="0" dirty="0">
                <a:solidFill>
                  <a:srgbClr val="FF0000"/>
                </a:solidFill>
                <a:latin typeface="宋体" pitchFamily="2" charset="-122"/>
              </a:rPr>
              <a:t>à</a:t>
            </a:r>
            <a:r>
              <a:rPr lang="en-US" altLang="zh-CN" sz="4400" b="0" dirty="0">
                <a:solidFill>
                  <a:srgbClr val="FF0000"/>
                </a:solidFill>
                <a:latin typeface="宋体" pitchFamily="2" charset="-122"/>
              </a:rPr>
              <a:t>n</a:t>
            </a:r>
          </a:p>
        </p:txBody>
      </p:sp>
      <p:sp>
        <p:nvSpPr>
          <p:cNvPr id="10245" name="Rectangle 3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pic>
        <p:nvPicPr>
          <p:cNvPr id="10246" name="Picture 7" descr="雪人4-1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5358" y="924046"/>
            <a:ext cx="936625" cy="875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7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sp>
        <p:nvSpPr>
          <p:cNvPr id="10254" name="Rectangle 17"/>
          <p:cNvSpPr>
            <a:spLocks noChangeArrowheads="1"/>
          </p:cNvSpPr>
          <p:nvPr/>
        </p:nvSpPr>
        <p:spPr bwMode="auto">
          <a:xfrm>
            <a:off x="0" y="-1321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cxnSp>
        <p:nvCxnSpPr>
          <p:cNvPr id="24" name="直接连接符 23"/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 Box 16"/>
          <p:cNvSpPr txBox="1">
            <a:spLocks noChangeArrowheads="1"/>
          </p:cNvSpPr>
          <p:nvPr/>
        </p:nvSpPr>
        <p:spPr bwMode="auto">
          <a:xfrm>
            <a:off x="1861743" y="669399"/>
            <a:ext cx="33845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把帽子戴在头上：</a:t>
            </a:r>
            <a:r>
              <a:rPr lang="zh-CN" altLang="en-US" sz="24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冠</a:t>
            </a:r>
          </a:p>
        </p:txBody>
      </p:sp>
      <p:sp>
        <p:nvSpPr>
          <p:cNvPr id="29" name="Text Box 30"/>
          <p:cNvSpPr txBox="1">
            <a:spLocks noChangeArrowheads="1"/>
          </p:cNvSpPr>
          <p:nvPr/>
        </p:nvSpPr>
        <p:spPr bwMode="auto">
          <a:xfrm>
            <a:off x="2430664" y="3075806"/>
            <a:ext cx="3890868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  <a:buNone/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      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冠（</a:t>
            </a:r>
            <a:r>
              <a:rPr lang="en-US" altLang="zh-CN" sz="1400" b="0" dirty="0" err="1">
                <a:solidFill>
                  <a:srgbClr val="0000FF"/>
                </a:solidFill>
                <a:latin typeface="+mn-ea"/>
                <a:ea typeface="+mn-ea"/>
              </a:rPr>
              <a:t>gu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à</a:t>
            </a: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n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），表示“把帽子戴在头上”的意思。因为冠（帽子）戴在人头上，所以“冠”字又表示“超出众人、位居第一”的意思，如“冠军”等。</a:t>
            </a:r>
            <a:endParaRPr lang="zh-CN" altLang="en-US" sz="1400" b="0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grpSp>
        <p:nvGrpSpPr>
          <p:cNvPr id="30" name="组合 1"/>
          <p:cNvGrpSpPr>
            <a:grpSpLocks/>
          </p:cNvGrpSpPr>
          <p:nvPr/>
        </p:nvGrpSpPr>
        <p:grpSpPr bwMode="auto">
          <a:xfrm>
            <a:off x="2932208" y="1649137"/>
            <a:ext cx="1006475" cy="1189851"/>
            <a:chOff x="3754438" y="1341438"/>
            <a:chExt cx="1006475" cy="1586468"/>
          </a:xfrm>
        </p:grpSpPr>
        <p:sp>
          <p:nvSpPr>
            <p:cNvPr id="31" name="Text Box 14"/>
            <p:cNvSpPr txBox="1">
              <a:spLocks noChangeArrowheads="1"/>
            </p:cNvSpPr>
            <p:nvPr/>
          </p:nvSpPr>
          <p:spPr bwMode="auto">
            <a:xfrm>
              <a:off x="3754438" y="2476501"/>
              <a:ext cx="1006475" cy="4514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甲骨文</a:t>
              </a:r>
            </a:p>
          </p:txBody>
        </p:sp>
        <p:pic>
          <p:nvPicPr>
            <p:cNvPr id="32" name="图片 7190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26682" y="1341438"/>
              <a:ext cx="661987" cy="1079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3" name="组合 11"/>
          <p:cNvGrpSpPr>
            <a:grpSpLocks/>
          </p:cNvGrpSpPr>
          <p:nvPr/>
        </p:nvGrpSpPr>
        <p:grpSpPr bwMode="auto">
          <a:xfrm>
            <a:off x="3967258" y="1649137"/>
            <a:ext cx="1006475" cy="1189945"/>
            <a:chOff x="5578907" y="1340888"/>
            <a:chExt cx="1006475" cy="1587186"/>
          </a:xfrm>
        </p:grpSpPr>
        <p:sp>
          <p:nvSpPr>
            <p:cNvPr id="34" name="Text Box 16"/>
            <p:cNvSpPr txBox="1">
              <a:spLocks noChangeArrowheads="1"/>
            </p:cNvSpPr>
            <p:nvPr/>
          </p:nvSpPr>
          <p:spPr bwMode="auto">
            <a:xfrm>
              <a:off x="5578907" y="2476500"/>
              <a:ext cx="1006475" cy="451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 dirty="0">
                  <a:ea typeface="黑体" pitchFamily="49" charset="-122"/>
                </a:rPr>
                <a:t>小篆</a:t>
              </a:r>
            </a:p>
          </p:txBody>
        </p:sp>
        <p:pic>
          <p:nvPicPr>
            <p:cNvPr id="35" name="图片 7189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12671" y="1340888"/>
              <a:ext cx="738947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6" name="组合 13"/>
          <p:cNvGrpSpPr>
            <a:grpSpLocks/>
          </p:cNvGrpSpPr>
          <p:nvPr/>
        </p:nvGrpSpPr>
        <p:grpSpPr bwMode="auto">
          <a:xfrm>
            <a:off x="5000719" y="1783678"/>
            <a:ext cx="1168400" cy="1055298"/>
            <a:chOff x="6490898" y="1520888"/>
            <a:chExt cx="1168000" cy="1406995"/>
          </a:xfrm>
        </p:grpSpPr>
        <p:sp>
          <p:nvSpPr>
            <p:cNvPr id="37" name="Text Box 16"/>
            <p:cNvSpPr txBox="1">
              <a:spLocks noChangeArrowheads="1"/>
            </p:cNvSpPr>
            <p:nvPr/>
          </p:nvSpPr>
          <p:spPr bwMode="auto">
            <a:xfrm>
              <a:off x="6571661" y="2476500"/>
              <a:ext cx="1006475" cy="4513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隶书</a:t>
              </a:r>
            </a:p>
          </p:txBody>
        </p:sp>
        <p:pic>
          <p:nvPicPr>
            <p:cNvPr id="38" name="图片 4125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90898" y="1520888"/>
              <a:ext cx="1168000" cy="72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9" name="组合 15"/>
          <p:cNvGrpSpPr>
            <a:grpSpLocks/>
          </p:cNvGrpSpPr>
          <p:nvPr/>
        </p:nvGrpSpPr>
        <p:grpSpPr bwMode="auto">
          <a:xfrm>
            <a:off x="6197694" y="1649137"/>
            <a:ext cx="1079500" cy="1189945"/>
            <a:chOff x="7964391" y="1340888"/>
            <a:chExt cx="1080000" cy="1587186"/>
          </a:xfrm>
        </p:grpSpPr>
        <p:sp>
          <p:nvSpPr>
            <p:cNvPr id="40" name="Text Box 16"/>
            <p:cNvSpPr txBox="1">
              <a:spLocks noChangeArrowheads="1"/>
            </p:cNvSpPr>
            <p:nvPr/>
          </p:nvSpPr>
          <p:spPr bwMode="auto">
            <a:xfrm>
              <a:off x="8001154" y="2476500"/>
              <a:ext cx="1006475" cy="451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楷书</a:t>
              </a:r>
            </a:p>
          </p:txBody>
        </p:sp>
        <p:pic>
          <p:nvPicPr>
            <p:cNvPr id="41" name="图片 4126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64391" y="1340888"/>
              <a:ext cx="1080000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42" name="Picture 23" descr="039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1758" y="1332467"/>
            <a:ext cx="1060450" cy="1443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" name="文本框 30">
            <a:extLst>
              <a:ext uri="{FF2B5EF4-FFF2-40B4-BE49-F238E27FC236}">
                <a16:creationId xmlns:a16="http://schemas.microsoft.com/office/drawing/2014/main" id="{670AC209-7BD7-4339-8866-29E4B33037BE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44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9BD1DEDA-6D44-4508-976D-CF0093E77B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5" name="文本框 14">
            <a:extLst>
              <a:ext uri="{FF2B5EF4-FFF2-40B4-BE49-F238E27FC236}">
                <a16:creationId xmlns:a16="http://schemas.microsoft.com/office/drawing/2014/main" id="{347F72C8-5248-4CA3-BE45-E7DE8DEF3C92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书写规范汉字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8077323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000"/>
                            </p:stCondLst>
                            <p:childTnLst>
                              <p:par>
                                <p:cTn id="2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/>
                                        <p:tgtEl>
                                          <p:spTgt spid="10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2" dur="2000"/>
                                        <p:tgtEl>
                                          <p:spTgt spid="10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000"/>
                            </p:stCondLst>
                            <p:childTnLst>
                              <p:par>
                                <p:cTn id="34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70" grpId="0" autoUpdateAnimBg="0"/>
      <p:bldP spid="10271" grpId="0" autoUpdateAnimBg="0"/>
      <p:bldP spid="28" grpId="0"/>
      <p:bldP spid="2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1"/>
          <p:cNvGrpSpPr>
            <a:grpSpLocks/>
          </p:cNvGrpSpPr>
          <p:nvPr/>
        </p:nvGrpSpPr>
        <p:grpSpPr bwMode="auto">
          <a:xfrm>
            <a:off x="2771923" y="1720071"/>
            <a:ext cx="4824413" cy="701278"/>
            <a:chOff x="2699" y="300"/>
            <a:chExt cx="3039" cy="589"/>
          </a:xfrm>
        </p:grpSpPr>
        <p:sp>
          <p:nvSpPr>
            <p:cNvPr id="9225" name="Text Box 12"/>
            <p:cNvSpPr txBox="1">
              <a:spLocks noChangeArrowheads="1"/>
            </p:cNvSpPr>
            <p:nvPr/>
          </p:nvSpPr>
          <p:spPr bwMode="auto">
            <a:xfrm>
              <a:off x="2971" y="346"/>
              <a:ext cx="2767" cy="5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zh-CN" sz="3600" b="1"/>
                <a:t> +     +      =</a:t>
              </a:r>
              <a:r>
                <a:rPr lang="zh-CN" altLang="en-US" sz="3600" b="1"/>
                <a:t>（     ）</a:t>
              </a:r>
            </a:p>
          </p:txBody>
        </p:sp>
        <p:pic>
          <p:nvPicPr>
            <p:cNvPr id="9226" name="Picture 13" descr="寇－小篆"/>
            <p:cNvPicPr>
              <a:picLocks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89" y="329"/>
              <a:ext cx="370" cy="4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227" name="Picture 14" descr="冖-小篆1"/>
            <p:cNvPicPr>
              <a:picLocks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99" y="300"/>
              <a:ext cx="376" cy="4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228" name="Picture 15" descr="image011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71" y="346"/>
              <a:ext cx="270" cy="3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6160" name="Text Box 16"/>
          <p:cNvSpPr txBox="1">
            <a:spLocks noChangeArrowheads="1"/>
          </p:cNvSpPr>
          <p:nvPr/>
        </p:nvSpPr>
        <p:spPr bwMode="auto">
          <a:xfrm>
            <a:off x="2627460" y="2794015"/>
            <a:ext cx="439261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sz="3600" b="1" dirty="0"/>
              <a:t> </a:t>
            </a:r>
            <a:r>
              <a:rPr lang="zh-CN" altLang="en-US" sz="4000" b="1" dirty="0">
                <a:ea typeface="楷体_GB2312" pitchFamily="49" charset="-122"/>
              </a:rPr>
              <a:t>冖 </a:t>
            </a:r>
            <a:r>
              <a:rPr lang="en-US" altLang="zh-CN" sz="3600" b="1" dirty="0">
                <a:ea typeface="楷体_GB2312" pitchFamily="49" charset="-122"/>
              </a:rPr>
              <a:t>+ </a:t>
            </a:r>
            <a:r>
              <a:rPr lang="zh-CN" altLang="en-US" sz="3600" b="1" dirty="0">
                <a:latin typeface="楷体_GB2312" pitchFamily="49" charset="-122"/>
                <a:ea typeface="楷体_GB2312" pitchFamily="49" charset="-122"/>
              </a:rPr>
              <a:t>元</a:t>
            </a:r>
            <a:r>
              <a:rPr lang="en-US" altLang="zh-CN" sz="3600" b="1" dirty="0">
                <a:ea typeface="楷体_GB2312" pitchFamily="49" charset="-122"/>
              </a:rPr>
              <a:t>+ </a:t>
            </a:r>
            <a:r>
              <a:rPr lang="zh-CN" altLang="en-US" sz="3600" b="1" dirty="0">
                <a:latin typeface="楷体_GB2312" pitchFamily="49" charset="-122"/>
                <a:ea typeface="楷体_GB2312" pitchFamily="49" charset="-122"/>
              </a:rPr>
              <a:t>寸</a:t>
            </a:r>
            <a:r>
              <a:rPr lang="zh-CN" altLang="en-US" sz="3600" b="1" dirty="0"/>
              <a:t> </a:t>
            </a:r>
            <a:r>
              <a:rPr lang="en-US" altLang="zh-CN" sz="3600" b="1" dirty="0"/>
              <a:t>=</a:t>
            </a:r>
            <a:r>
              <a:rPr lang="zh-CN" altLang="en-US" sz="3600" b="1" dirty="0"/>
              <a:t>（     ）</a:t>
            </a:r>
          </a:p>
        </p:txBody>
      </p:sp>
      <p:sp>
        <p:nvSpPr>
          <p:cNvPr id="6161" name="Text Box 17"/>
          <p:cNvSpPr txBox="1">
            <a:spLocks noChangeArrowheads="1"/>
          </p:cNvSpPr>
          <p:nvPr/>
        </p:nvSpPr>
        <p:spPr bwMode="auto">
          <a:xfrm>
            <a:off x="6012010" y="2799968"/>
            <a:ext cx="79216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4000" b="1">
                <a:solidFill>
                  <a:srgbClr val="FF0000"/>
                </a:solidFill>
                <a:ea typeface="楷体_GB2312" pitchFamily="49" charset="-122"/>
              </a:rPr>
              <a:t>冠</a:t>
            </a:r>
          </a:p>
        </p:txBody>
      </p:sp>
      <p:pic>
        <p:nvPicPr>
          <p:cNvPr id="6162" name="Picture 18" descr="q_012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3447" y="1720071"/>
            <a:ext cx="654050" cy="5405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63" name="Picture 19" descr="q_012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472" y="2746389"/>
            <a:ext cx="654050" cy="5405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66" name="Picture 22" descr="冠"/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3448" y="1720070"/>
            <a:ext cx="441325" cy="5393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3" name="直接连接符 12"/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文本框 30">
            <a:extLst>
              <a:ext uri="{FF2B5EF4-FFF2-40B4-BE49-F238E27FC236}">
                <a16:creationId xmlns:a16="http://schemas.microsoft.com/office/drawing/2014/main" id="{DC18424F-C0DC-4F41-8306-82C7903EF15C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18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609E6EB0-0518-42CF-B85C-A3F5822919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文本框 14">
            <a:extLst>
              <a:ext uri="{FF2B5EF4-FFF2-40B4-BE49-F238E27FC236}">
                <a16:creationId xmlns:a16="http://schemas.microsoft.com/office/drawing/2014/main" id="{3DC97395-02AF-4970-84D2-1131AB81A25F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书写规范汉字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2536786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16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16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16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16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16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16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16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16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61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61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/>
                                        <p:tgtEl>
                                          <p:spTgt spid="6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6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4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1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1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1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16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16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16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16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16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16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16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16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2000"/>
                                        <p:tgtEl>
                                          <p:spTgt spid="6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16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16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16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16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16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16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16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16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 nodeType="clickPar">
                      <p:stCondLst>
                        <p:cond delay="indefinite"/>
                      </p:stCondLst>
                      <p:childTnLst>
                        <p:par>
                          <p:cTn id="7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4" presetID="1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1000"/>
                                        <p:tgtEl>
                                          <p:spTgt spid="6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/>
                                        <p:tgtEl>
                                          <p:spTgt spid="6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/>
                                        <p:tgtEl>
                                          <p:spTgt spid="6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/>
                                        <p:tgtEl>
                                          <p:spTgt spid="6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81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16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16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16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16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16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16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16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16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60" grpId="0"/>
      <p:bldP spid="6161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6267</TotalTime>
  <Words>195</Words>
  <Application>Microsoft Office PowerPoint</Application>
  <PresentationFormat>全屏显示(16:9)</PresentationFormat>
  <Paragraphs>28</Paragraphs>
  <Slides>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</vt:i4>
      </vt:variant>
    </vt:vector>
  </HeadingPairs>
  <TitlesOfParts>
    <vt:vector size="11" baseType="lpstr">
      <vt:lpstr>华文楷体</vt:lpstr>
      <vt:lpstr>华文行楷</vt:lpstr>
      <vt:lpstr>楷体_GB2312</vt:lpstr>
      <vt:lpstr>宋体</vt:lpstr>
      <vt:lpstr>微软雅黑</vt:lpstr>
      <vt:lpstr>Arial</vt:lpstr>
      <vt:lpstr>Calibri</vt:lpstr>
      <vt:lpstr>默认设计模板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1277</cp:revision>
  <dcterms:created xsi:type="dcterms:W3CDTF">2011-03-21T09:38:00Z</dcterms:created>
  <dcterms:modified xsi:type="dcterms:W3CDTF">2026-07-08T08:12:31Z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