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50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tags" Target="../tags/tag3.xml"/><Relationship Id="rId7" Type="http://schemas.openxmlformats.org/officeDocument/2006/relationships/image" Target="../media/image4.gif"/><Relationship Id="rId12" Type="http://schemas.openxmlformats.org/officeDocument/2006/relationships/image" Target="../media/image9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羔_图片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673" y="2648982"/>
            <a:ext cx="1630775" cy="1459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3"/>
          <p:cNvSpPr txBox="1">
            <a:spLocks noChangeArrowheads="1"/>
          </p:cNvSpPr>
          <p:nvPr/>
        </p:nvSpPr>
        <p:spPr bwMode="auto">
          <a:xfrm>
            <a:off x="1188864" y="2865006"/>
            <a:ext cx="2159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羔</a:t>
            </a:r>
          </a:p>
        </p:txBody>
      </p:sp>
      <p:sp>
        <p:nvSpPr>
          <p:cNvPr id="4" name="Text Box 14"/>
          <p:cNvSpPr txBox="1">
            <a:spLocks noChangeArrowheads="1"/>
          </p:cNvSpPr>
          <p:nvPr/>
        </p:nvSpPr>
        <p:spPr bwMode="auto">
          <a:xfrm>
            <a:off x="1584152" y="2257118"/>
            <a:ext cx="13684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0" dirty="0" err="1">
                <a:solidFill>
                  <a:srgbClr val="FF0000"/>
                </a:solidFill>
                <a:latin typeface="+mn-lt"/>
                <a:ea typeface="+mn-ea"/>
              </a:rPr>
              <a:t>g</a:t>
            </a:r>
            <a:r>
              <a:rPr lang="en-US" altLang="zh-CN" sz="4400" b="0" dirty="0" err="1">
                <a:solidFill>
                  <a:srgbClr val="FF0000"/>
                </a:solidFill>
                <a:latin typeface="宋体" pitchFamily="2" charset="-122"/>
              </a:rPr>
              <a:t>āo</a:t>
            </a:r>
            <a:endParaRPr lang="en-US" altLang="zh-CN" sz="4400" b="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3059831" y="2571750"/>
            <a:ext cx="3312369" cy="1993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羔，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会意字。甲骨文由“羊、灬”组成。把羊放在火上，烤全羊。烤全羊一般选用幼小的羊，不仅容易烤熟，而且味道鲜美。羔，表示“小羊”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之义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，现在泛指幼兽，如“羊羔、狼羔、鹿羔儿”等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1400" b="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6" name="Picture 19" descr="烈火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816" y="3522117"/>
            <a:ext cx="2376487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组合 11"/>
          <p:cNvGrpSpPr>
            <a:grpSpLocks/>
          </p:cNvGrpSpPr>
          <p:nvPr/>
        </p:nvGrpSpPr>
        <p:grpSpPr bwMode="auto">
          <a:xfrm>
            <a:off x="2411760" y="1028130"/>
            <a:ext cx="1006475" cy="1471612"/>
            <a:chOff x="2552716" y="1340888"/>
            <a:chExt cx="1006475" cy="1472162"/>
          </a:xfrm>
        </p:grpSpPr>
        <p:sp>
          <p:nvSpPr>
            <p:cNvPr id="8" name="Text Box 14"/>
            <p:cNvSpPr txBox="1">
              <a:spLocks noChangeArrowheads="1"/>
            </p:cNvSpPr>
            <p:nvPr/>
          </p:nvSpPr>
          <p:spPr bwMode="auto">
            <a:xfrm>
              <a:off x="255271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9" name="图片 1" descr="羔_2甲骨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7532" y="1340888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12"/>
          <p:cNvGrpSpPr>
            <a:grpSpLocks/>
          </p:cNvGrpSpPr>
          <p:nvPr/>
        </p:nvGrpSpPr>
        <p:grpSpPr bwMode="auto">
          <a:xfrm>
            <a:off x="3507135" y="1028130"/>
            <a:ext cx="1006475" cy="1471612"/>
            <a:chOff x="3614242" y="1340888"/>
            <a:chExt cx="1006475" cy="1472162"/>
          </a:xfrm>
        </p:grpSpPr>
        <p:sp>
          <p:nvSpPr>
            <p:cNvPr id="11" name="Text Box 15"/>
            <p:cNvSpPr txBox="1">
              <a:spLocks noChangeArrowheads="1"/>
            </p:cNvSpPr>
            <p:nvPr/>
          </p:nvSpPr>
          <p:spPr bwMode="auto">
            <a:xfrm>
              <a:off x="361424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2" name="图片 17418" descr="羔_金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9585" y="134088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组合 13"/>
          <p:cNvGrpSpPr>
            <a:grpSpLocks/>
          </p:cNvGrpSpPr>
          <p:nvPr/>
        </p:nvGrpSpPr>
        <p:grpSpPr bwMode="auto">
          <a:xfrm>
            <a:off x="4600923" y="1028130"/>
            <a:ext cx="1006475" cy="1471612"/>
            <a:chOff x="4685228" y="1340888"/>
            <a:chExt cx="1006475" cy="1472162"/>
          </a:xfrm>
        </p:grpSpPr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468522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5" name="图片 17419" descr="羔_篆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7413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14"/>
          <p:cNvGrpSpPr>
            <a:grpSpLocks/>
          </p:cNvGrpSpPr>
          <p:nvPr/>
        </p:nvGrpSpPr>
        <p:grpSpPr bwMode="auto">
          <a:xfrm>
            <a:off x="5696298" y="1099567"/>
            <a:ext cx="1006475" cy="1400175"/>
            <a:chOff x="5437324" y="1412888"/>
            <a:chExt cx="1006475" cy="1400162"/>
          </a:xfrm>
        </p:grpSpPr>
        <p:sp>
          <p:nvSpPr>
            <p:cNvPr id="17" name="Text Box 16"/>
            <p:cNvSpPr txBox="1">
              <a:spLocks noChangeArrowheads="1"/>
            </p:cNvSpPr>
            <p:nvPr/>
          </p:nvSpPr>
          <p:spPr bwMode="auto">
            <a:xfrm>
              <a:off x="5437324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8" name="图片 67658" descr="羔_隶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2561" y="1412888"/>
              <a:ext cx="9360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组合 15"/>
          <p:cNvGrpSpPr>
            <a:grpSpLocks/>
          </p:cNvGrpSpPr>
          <p:nvPr/>
        </p:nvGrpSpPr>
        <p:grpSpPr bwMode="auto">
          <a:xfrm>
            <a:off x="6791673" y="1028130"/>
            <a:ext cx="1165225" cy="1471612"/>
            <a:chOff x="6303835" y="1340888"/>
            <a:chExt cx="1165263" cy="1472162"/>
          </a:xfrm>
        </p:grpSpPr>
        <p:sp>
          <p:nvSpPr>
            <p:cNvPr id="20" name="Text Box 16"/>
            <p:cNvSpPr txBox="1">
              <a:spLocks noChangeArrowheads="1"/>
            </p:cNvSpPr>
            <p:nvPr/>
          </p:nvSpPr>
          <p:spPr bwMode="auto">
            <a:xfrm>
              <a:off x="638322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21" name="图片 67659" descr="羔_楷书2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3835" y="1340888"/>
              <a:ext cx="116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1704669" y="698450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羔</a:t>
            </a:r>
            <a:r>
              <a:rPr lang="zh-CN" altLang="zh-CN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，烤</a:t>
            </a:r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全羊</a:t>
            </a:r>
          </a:p>
        </p:txBody>
      </p:sp>
    </p:spTree>
    <p:extLst>
      <p:ext uri="{BB962C8B-B14F-4D97-AF65-F5344CB8AC3E}">
        <p14:creationId xmlns:p14="http://schemas.microsoft.com/office/powerpoint/2010/main" val="342405501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build="p" autoUpdateAnimBg="0" advAuto="0"/>
      <p:bldP spid="5" grpId="0"/>
      <p:bldP spid="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6262</TotalTime>
  <Words>93</Words>
  <Application>Microsoft Office PowerPoint</Application>
  <PresentationFormat>全屏显示(16:9)</PresentationFormat>
  <Paragraphs>13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1275</cp:revision>
  <dcterms:created xsi:type="dcterms:W3CDTF">2011-03-21T09:38:00Z</dcterms:created>
  <dcterms:modified xsi:type="dcterms:W3CDTF">2026-07-08T08:02:12Z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