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56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01890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1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42" name="Text Box 9">
            <a:extLst>
              <a:ext uri="{FF2B5EF4-FFF2-40B4-BE49-F238E27FC236}">
                <a16:creationId xmlns:a16="http://schemas.microsoft.com/office/drawing/2014/main" id="{1EA5E9DE-7498-47C2-B23B-8D0314A41B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1654" y="1235100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</a:rPr>
              <a:t>采</a:t>
            </a:r>
          </a:p>
        </p:txBody>
      </p:sp>
      <p:sp>
        <p:nvSpPr>
          <p:cNvPr id="43" name="Text Box 10">
            <a:extLst>
              <a:ext uri="{FF2B5EF4-FFF2-40B4-BE49-F238E27FC236}">
                <a16:creationId xmlns:a16="http://schemas.microsoft.com/office/drawing/2014/main" id="{36AA03FA-A637-4DE8-B3AE-98BBE35640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8098" y="771550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cǎi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44" name="Text Box 26">
            <a:extLst>
              <a:ext uri="{FF2B5EF4-FFF2-40B4-BE49-F238E27FC236}">
                <a16:creationId xmlns:a16="http://schemas.microsoft.com/office/drawing/2014/main" id="{258104B6-E204-491C-9CEC-F3514855B0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4823" y="3263490"/>
            <a:ext cx="5092839" cy="1023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采，会意字。甲骨文由“爫、木”组成。爫，是一只向下的手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；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木，指树木及其果实。用手在树上采摘果实或叶子，表示“用手指或指尖轻轻摘取”等意思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1400" b="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45" name="组合 15">
            <a:extLst>
              <a:ext uri="{FF2B5EF4-FFF2-40B4-BE49-F238E27FC236}">
                <a16:creationId xmlns:a16="http://schemas.microsoft.com/office/drawing/2014/main" id="{D6CBC643-674E-4551-87BA-AC6F7EA16722}"/>
              </a:ext>
            </a:extLst>
          </p:cNvPr>
          <p:cNvGrpSpPr>
            <a:grpSpLocks/>
          </p:cNvGrpSpPr>
          <p:nvPr/>
        </p:nvGrpSpPr>
        <p:grpSpPr bwMode="auto">
          <a:xfrm>
            <a:off x="3237684" y="1422136"/>
            <a:ext cx="1006475" cy="1512887"/>
            <a:chOff x="3563938" y="1484904"/>
            <a:chExt cx="1006475" cy="1512048"/>
          </a:xfrm>
        </p:grpSpPr>
        <p:sp>
          <p:nvSpPr>
            <p:cNvPr id="46" name="Text Box 14">
              <a:extLst>
                <a:ext uri="{FF2B5EF4-FFF2-40B4-BE49-F238E27FC236}">
                  <a16:creationId xmlns:a16="http://schemas.microsoft.com/office/drawing/2014/main" id="{9EBBE123-230F-45C7-99F8-82654A0B61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63938" y="266040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7" name="图片 23566">
              <a:extLst>
                <a:ext uri="{FF2B5EF4-FFF2-40B4-BE49-F238E27FC236}">
                  <a16:creationId xmlns:a16="http://schemas.microsoft.com/office/drawing/2014/main" id="{89E4DC93-9070-47C8-A411-F5C5BF0085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0859" y="1484904"/>
              <a:ext cx="49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组合 16">
            <a:extLst>
              <a:ext uri="{FF2B5EF4-FFF2-40B4-BE49-F238E27FC236}">
                <a16:creationId xmlns:a16="http://schemas.microsoft.com/office/drawing/2014/main" id="{038841CC-EC79-40EC-82BE-41F2934CCE4B}"/>
              </a:ext>
            </a:extLst>
          </p:cNvPr>
          <p:cNvGrpSpPr>
            <a:grpSpLocks/>
          </p:cNvGrpSpPr>
          <p:nvPr/>
        </p:nvGrpSpPr>
        <p:grpSpPr bwMode="auto">
          <a:xfrm>
            <a:off x="4138870" y="1422136"/>
            <a:ext cx="1006475" cy="1512887"/>
            <a:chOff x="4568304" y="1484904"/>
            <a:chExt cx="1006475" cy="1512048"/>
          </a:xfrm>
        </p:grpSpPr>
        <p:sp>
          <p:nvSpPr>
            <p:cNvPr id="49" name="Text Box 15">
              <a:extLst>
                <a:ext uri="{FF2B5EF4-FFF2-40B4-BE49-F238E27FC236}">
                  <a16:creationId xmlns:a16="http://schemas.microsoft.com/office/drawing/2014/main" id="{EF739C76-2965-4659-937E-D7C01EEC00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68304" y="266040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50" name="图片 23567">
              <a:extLst>
                <a:ext uri="{FF2B5EF4-FFF2-40B4-BE49-F238E27FC236}">
                  <a16:creationId xmlns:a16="http://schemas.microsoft.com/office/drawing/2014/main" id="{6C8B9FAE-E704-40AC-8659-054F92B794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1015" y="1484904"/>
              <a:ext cx="70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" name="组合 23">
            <a:extLst>
              <a:ext uri="{FF2B5EF4-FFF2-40B4-BE49-F238E27FC236}">
                <a16:creationId xmlns:a16="http://schemas.microsoft.com/office/drawing/2014/main" id="{7C5B59FF-4356-491F-BEDA-284E90251F28}"/>
              </a:ext>
            </a:extLst>
          </p:cNvPr>
          <p:cNvGrpSpPr>
            <a:grpSpLocks/>
          </p:cNvGrpSpPr>
          <p:nvPr/>
        </p:nvGrpSpPr>
        <p:grpSpPr bwMode="auto">
          <a:xfrm>
            <a:off x="5040056" y="1422136"/>
            <a:ext cx="1006475" cy="1512887"/>
            <a:chOff x="5567967" y="1484904"/>
            <a:chExt cx="1006475" cy="1512048"/>
          </a:xfrm>
        </p:grpSpPr>
        <p:sp>
          <p:nvSpPr>
            <p:cNvPr id="52" name="Text Box 16">
              <a:extLst>
                <a:ext uri="{FF2B5EF4-FFF2-40B4-BE49-F238E27FC236}">
                  <a16:creationId xmlns:a16="http://schemas.microsoft.com/office/drawing/2014/main" id="{A6391392-FA32-4FB0-B478-3C0415BB26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67967" y="266040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53" name="图片 23568">
              <a:extLst>
                <a:ext uri="{FF2B5EF4-FFF2-40B4-BE49-F238E27FC236}">
                  <a16:creationId xmlns:a16="http://schemas.microsoft.com/office/drawing/2014/main" id="{49853E1E-898B-4F74-9C2E-05307F5C85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5941" y="1484904"/>
              <a:ext cx="53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4" name="组合 21">
            <a:extLst>
              <a:ext uri="{FF2B5EF4-FFF2-40B4-BE49-F238E27FC236}">
                <a16:creationId xmlns:a16="http://schemas.microsoft.com/office/drawing/2014/main" id="{D34F40D5-C9A2-448D-B237-09E7F7E9176D}"/>
              </a:ext>
            </a:extLst>
          </p:cNvPr>
          <p:cNvGrpSpPr>
            <a:grpSpLocks/>
          </p:cNvGrpSpPr>
          <p:nvPr/>
        </p:nvGrpSpPr>
        <p:grpSpPr bwMode="auto">
          <a:xfrm>
            <a:off x="5941243" y="1603111"/>
            <a:ext cx="1006475" cy="1331912"/>
            <a:chOff x="6373453" y="1664904"/>
            <a:chExt cx="1006475" cy="1332048"/>
          </a:xfrm>
        </p:grpSpPr>
        <p:sp>
          <p:nvSpPr>
            <p:cNvPr id="55" name="Text Box 16">
              <a:extLst>
                <a:ext uri="{FF2B5EF4-FFF2-40B4-BE49-F238E27FC236}">
                  <a16:creationId xmlns:a16="http://schemas.microsoft.com/office/drawing/2014/main" id="{856327F7-545D-47D0-9290-93A87BAEE4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3453" y="266040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56" name="图片 17408">
              <a:extLst>
                <a:ext uri="{FF2B5EF4-FFF2-40B4-BE49-F238E27FC236}">
                  <a16:creationId xmlns:a16="http://schemas.microsoft.com/office/drawing/2014/main" id="{25BAB444-8F69-43CC-BCD9-E461BABD14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6690" y="1664904"/>
              <a:ext cx="88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7" name="Picture 15" descr="F:\新建文件夹\28页插图2.jpg28页插图2">
            <a:extLst>
              <a:ext uri="{FF2B5EF4-FFF2-40B4-BE49-F238E27FC236}">
                <a16:creationId xmlns:a16="http://schemas.microsoft.com/office/drawing/2014/main" id="{72A133AF-8592-4C70-B304-0716F68E92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288" y="2554053"/>
            <a:ext cx="1434546" cy="1795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690411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4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utoUpdateAnimBg="0"/>
      <p:bldP spid="43" grpId="0" autoUpdateAnimBg="0"/>
      <p:bldP spid="4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6261</TotalTime>
  <Words>71</Words>
  <Application>Microsoft Office PowerPoint</Application>
  <PresentationFormat>全屏显示(16:9)</PresentationFormat>
  <Paragraphs>11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1271</cp:revision>
  <dcterms:created xsi:type="dcterms:W3CDTF">2011-03-21T09:38:00Z</dcterms:created>
  <dcterms:modified xsi:type="dcterms:W3CDTF">2026-07-08T07:42:23Z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